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53" r:id="rId2"/>
    <p:sldMasterId id="2147483657" r:id="rId3"/>
  </p:sldMasterIdLst>
  <p:notesMasterIdLst>
    <p:notesMasterId r:id="rId65"/>
  </p:notesMasterIdLst>
  <p:sldIdLst>
    <p:sldId id="324" r:id="rId4"/>
    <p:sldId id="410" r:id="rId5"/>
    <p:sldId id="327" r:id="rId6"/>
    <p:sldId id="413" r:id="rId7"/>
    <p:sldId id="326" r:id="rId8"/>
    <p:sldId id="412" r:id="rId9"/>
    <p:sldId id="448" r:id="rId10"/>
    <p:sldId id="414" r:id="rId11"/>
    <p:sldId id="415" r:id="rId12"/>
    <p:sldId id="416" r:id="rId13"/>
    <p:sldId id="417" r:id="rId14"/>
    <p:sldId id="424" r:id="rId15"/>
    <p:sldId id="359" r:id="rId16"/>
    <p:sldId id="421" r:id="rId17"/>
    <p:sldId id="418" r:id="rId18"/>
    <p:sldId id="420" r:id="rId19"/>
    <p:sldId id="422" r:id="rId20"/>
    <p:sldId id="419" r:id="rId21"/>
    <p:sldId id="423" r:id="rId22"/>
    <p:sldId id="425" r:id="rId23"/>
    <p:sldId id="426" r:id="rId24"/>
    <p:sldId id="429" r:id="rId25"/>
    <p:sldId id="430" r:id="rId26"/>
    <p:sldId id="428" r:id="rId27"/>
    <p:sldId id="427" r:id="rId28"/>
    <p:sldId id="431" r:id="rId29"/>
    <p:sldId id="433" r:id="rId30"/>
    <p:sldId id="434" r:id="rId31"/>
    <p:sldId id="436" r:id="rId32"/>
    <p:sldId id="438" r:id="rId33"/>
    <p:sldId id="437" r:id="rId34"/>
    <p:sldId id="439" r:id="rId35"/>
    <p:sldId id="440" r:id="rId36"/>
    <p:sldId id="349" r:id="rId37"/>
    <p:sldId id="445" r:id="rId38"/>
    <p:sldId id="446" r:id="rId39"/>
    <p:sldId id="442" r:id="rId40"/>
    <p:sldId id="395" r:id="rId41"/>
    <p:sldId id="441" r:id="rId42"/>
    <p:sldId id="396" r:id="rId43"/>
    <p:sldId id="443" r:id="rId44"/>
    <p:sldId id="444" r:id="rId45"/>
    <p:sldId id="449" r:id="rId46"/>
    <p:sldId id="450" r:id="rId47"/>
    <p:sldId id="453" r:id="rId48"/>
    <p:sldId id="454" r:id="rId49"/>
    <p:sldId id="400" r:id="rId50"/>
    <p:sldId id="333" r:id="rId51"/>
    <p:sldId id="452" r:id="rId52"/>
    <p:sldId id="401" r:id="rId53"/>
    <p:sldId id="402" r:id="rId54"/>
    <p:sldId id="403" r:id="rId55"/>
    <p:sldId id="355" r:id="rId56"/>
    <p:sldId id="404" r:id="rId57"/>
    <p:sldId id="405" r:id="rId58"/>
    <p:sldId id="406" r:id="rId59"/>
    <p:sldId id="407" r:id="rId60"/>
    <p:sldId id="408" r:id="rId61"/>
    <p:sldId id="381" r:id="rId62"/>
    <p:sldId id="344" r:id="rId63"/>
    <p:sldId id="379" r:id="rId64"/>
  </p:sldIdLst>
  <p:sldSz cx="24384000" cy="13716000"/>
  <p:notesSz cx="6858000" cy="9144000"/>
  <p:defaultText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320">
          <p15:clr>
            <a:srgbClr val="A4A3A4"/>
          </p15:clr>
        </p15:guide>
        <p15:guide id="2" pos="7640">
          <p15:clr>
            <a:srgbClr val="A4A3A4"/>
          </p15:clr>
        </p15:guide>
      </p15:sldGuideLst>
    </p:ext>
    <p:ext uri="{2D200454-40CA-4A62-9FC3-DE9A4176ACB9}">
      <p15:notesGuideLst xmlns:p15="http://schemas.microsoft.com/office/powerpoint/2012/main">
        <p15:guide id="1" orient="horz" pos="2880">
          <p15:clr>
            <a:srgbClr val="A4A3A4"/>
          </p15:clr>
        </p15:guide>
        <p15:guide id="2" pos="2149">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KBH" initials="K" lastIdx="15" clrIdx="0"/>
  <p:cmAuthor id="1" name="Tom Shannon" initials="TS" lastIdx="11"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F3F3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7CE84F3-28C3-443E-9E96-99CF82512B78}" styleName="深色样式 1 - 强调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88" autoAdjust="0"/>
    <p:restoredTop sz="71737" autoAdjust="0"/>
  </p:normalViewPr>
  <p:slideViewPr>
    <p:cSldViewPr snapToGrid="0">
      <p:cViewPr varScale="1">
        <p:scale>
          <a:sx n="47" d="100"/>
          <a:sy n="47" d="100"/>
        </p:scale>
        <p:origin x="504" y="72"/>
      </p:cViewPr>
      <p:guideLst>
        <p:guide orient="horz" pos="4320"/>
        <p:guide pos="7640"/>
      </p:guideLst>
    </p:cSldViewPr>
  </p:slideViewPr>
  <p:notesTextViewPr>
    <p:cViewPr>
      <p:scale>
        <a:sx n="1" d="1"/>
        <a:sy n="1" d="1"/>
      </p:scale>
      <p:origin x="0" y="0"/>
    </p:cViewPr>
  </p:notesTextViewPr>
  <p:notesViewPr>
    <p:cSldViewPr snapToGrid="0">
      <p:cViewPr varScale="1">
        <p:scale>
          <a:sx n="67" d="100"/>
          <a:sy n="67" d="100"/>
        </p:scale>
        <p:origin x="-3120" y="-86"/>
      </p:cViewPr>
      <p:guideLst>
        <p:guide orient="horz" pos="2880"/>
        <p:guide pos="2149"/>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slide" Target="slides/slide60.xml"/><Relationship Id="rId68" Type="http://schemas.openxmlformats.org/officeDocument/2006/relationships/viewProps" Target="viewProp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commentAuthors" Target="commentAuthor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61" Type="http://schemas.openxmlformats.org/officeDocument/2006/relationships/slide" Target="slides/slide58.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notesMaster" Target="notesMasters/notesMaster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theme" Target="theme/theme1.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presProps" Target="presProps.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C0E42BC-8A47-448F-A68A-F4ACF20E9984}" type="datetimeFigureOut">
              <a:rPr lang="en-US" smtClean="0"/>
              <a:t>1/11/2022</a:t>
            </a:fld>
            <a:endParaRPr lang="zh-C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9F17BB9-9CDD-491A-BF82-5D6AFE00870E}" type="slidenum">
              <a:rPr lang="en-US" smtClean="0"/>
              <a:t>‹#›</a:t>
            </a:fld>
            <a:endParaRPr lang="zh-CN"/>
          </a:p>
        </p:txBody>
      </p:sp>
    </p:spTree>
    <p:extLst>
      <p:ext uri="{BB962C8B-B14F-4D97-AF65-F5344CB8AC3E}">
        <p14:creationId xmlns:p14="http://schemas.microsoft.com/office/powerpoint/2010/main" val="1921931656"/>
      </p:ext>
    </p:extLst>
  </p:cSld>
  <p:clrMap bg1="lt1" tx1="dk1" bg2="lt2" tx2="dk2" accent1="accent1" accent2="accent2" accent3="accent3" accent4="accent4" accent5="accent5" accent6="accent6" hlink="hlink" folHlink="folHlink"/>
  <p:notesStyle>
    <a:lvl1pPr marL="0" algn="l" defTabSz="1828800" rtl="0" eaLnBrk="1" latinLnBrk="0" hangingPunct="1">
      <a:defRPr sz="2400" kern="1200">
        <a:solidFill>
          <a:schemeClr val="tx1"/>
        </a:solidFill>
        <a:latin typeface="+mn-lt"/>
        <a:ea typeface="+mn-ea"/>
        <a:cs typeface="+mn-cs"/>
      </a:defRPr>
    </a:lvl1pPr>
    <a:lvl2pPr marL="914400" algn="l" defTabSz="1828800" rtl="0" eaLnBrk="1" latinLnBrk="0" hangingPunct="1">
      <a:defRPr sz="2400" kern="1200">
        <a:solidFill>
          <a:schemeClr val="tx1"/>
        </a:solidFill>
        <a:latin typeface="+mn-lt"/>
        <a:ea typeface="+mn-ea"/>
        <a:cs typeface="+mn-cs"/>
      </a:defRPr>
    </a:lvl2pPr>
    <a:lvl3pPr marL="1828800" algn="l" defTabSz="1828800" rtl="0" eaLnBrk="1" latinLnBrk="0" hangingPunct="1">
      <a:defRPr sz="2400" kern="1200">
        <a:solidFill>
          <a:schemeClr val="tx1"/>
        </a:solidFill>
        <a:latin typeface="+mn-lt"/>
        <a:ea typeface="+mn-ea"/>
        <a:cs typeface="+mn-cs"/>
      </a:defRPr>
    </a:lvl3pPr>
    <a:lvl4pPr marL="2743200" algn="l" defTabSz="1828800" rtl="0" eaLnBrk="1" latinLnBrk="0" hangingPunct="1">
      <a:defRPr sz="2400" kern="1200">
        <a:solidFill>
          <a:schemeClr val="tx1"/>
        </a:solidFill>
        <a:latin typeface="+mn-lt"/>
        <a:ea typeface="+mn-ea"/>
        <a:cs typeface="+mn-cs"/>
      </a:defRPr>
    </a:lvl4pPr>
    <a:lvl5pPr marL="3657600" algn="l" defTabSz="1828800" rtl="0" eaLnBrk="1" latinLnBrk="0" hangingPunct="1">
      <a:defRPr sz="2400" kern="1200">
        <a:solidFill>
          <a:schemeClr val="tx1"/>
        </a:solidFill>
        <a:latin typeface="+mn-lt"/>
        <a:ea typeface="+mn-ea"/>
        <a:cs typeface="+mn-cs"/>
      </a:defRPr>
    </a:lvl5pPr>
    <a:lvl6pPr marL="4572000" algn="l" defTabSz="1828800" rtl="0" eaLnBrk="1" latinLnBrk="0" hangingPunct="1">
      <a:defRPr sz="2400" kern="1200">
        <a:solidFill>
          <a:schemeClr val="tx1"/>
        </a:solidFill>
        <a:latin typeface="+mn-lt"/>
        <a:ea typeface="+mn-ea"/>
        <a:cs typeface="+mn-cs"/>
      </a:defRPr>
    </a:lvl6pPr>
    <a:lvl7pPr marL="5486400" algn="l" defTabSz="1828800" rtl="0" eaLnBrk="1" latinLnBrk="0" hangingPunct="1">
      <a:defRPr sz="2400" kern="1200">
        <a:solidFill>
          <a:schemeClr val="tx1"/>
        </a:solidFill>
        <a:latin typeface="+mn-lt"/>
        <a:ea typeface="+mn-ea"/>
        <a:cs typeface="+mn-cs"/>
      </a:defRPr>
    </a:lvl7pPr>
    <a:lvl8pPr marL="6400800" algn="l" defTabSz="1828800" rtl="0" eaLnBrk="1" latinLnBrk="0" hangingPunct="1">
      <a:defRPr sz="2400" kern="1200">
        <a:solidFill>
          <a:schemeClr val="tx1"/>
        </a:solidFill>
        <a:latin typeface="+mn-lt"/>
        <a:ea typeface="+mn-ea"/>
        <a:cs typeface="+mn-cs"/>
      </a:defRPr>
    </a:lvl8pPr>
    <a:lvl9pPr marL="7315200" algn="l" defTabSz="1828800" rtl="0" eaLnBrk="1" latinLnBrk="0" hangingPunct="1">
      <a:defRPr sz="2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Shape 81"/>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dirty="0"/>
              <a:t>计算机图形学是一个庞大复杂的知识体系，它的内容主要是围绕计算机如何显示几何图形这个主题展开介绍有关的理论和技术。</a:t>
            </a:r>
            <a:endParaRPr lang="en-US" altLang="zh-CN" dirty="0"/>
          </a:p>
          <a:p>
            <a:pPr lvl="0">
              <a:spcBef>
                <a:spcPts val="0"/>
              </a:spcBef>
              <a:buNone/>
            </a:pPr>
            <a:r>
              <a:rPr lang="zh-CN" altLang="en-US" dirty="0"/>
              <a:t>由于篇幅的限制，我们不会介绍所有涵盖的重要内容，这里我们根据作业练习的需要，抽取计算机图形学中的一部分知识点用一节课的时间做一个简要的介绍。</a:t>
            </a:r>
            <a:endParaRPr lang="en-US" altLang="zh-CN" dirty="0"/>
          </a:p>
          <a:p>
            <a:pPr lvl="0">
              <a:spcBef>
                <a:spcPts val="0"/>
              </a:spcBef>
              <a:buNone/>
            </a:pPr>
            <a:r>
              <a:rPr lang="zh-CN" altLang="en-US" dirty="0"/>
              <a:t>并且我们希望通过这节课能够给大家提供一个线索，为日后大家深入自学图形学提供有效的指引。</a:t>
            </a:r>
            <a:endParaRPr lang="en-US" altLang="zh-CN" dirty="0"/>
          </a:p>
        </p:txBody>
      </p:sp>
      <p:sp>
        <p:nvSpPr>
          <p:cNvPr id="82" name="Shape 8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072911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图形学主要运用矩阵工具进行点和向量的变换计算，牢记矩阵的基础知识和有关的图形学含义十分重要。</a:t>
            </a:r>
            <a:endParaRPr lang="en-US" altLang="zh-CN" dirty="0"/>
          </a:p>
          <a:p>
            <a:r>
              <a:rPr lang="zh-CN" altLang="en-US" dirty="0"/>
              <a:t>重点关注方面有矩阵运算，连续变换主要是通过矩阵乘法实现的，特别是当你自己开发或者使用第三方矩阵计算函数的时候，你心里必须非常清楚你的矩阵内存格式，行主序列主序还是二维数组，矩阵中每个元素将会怎样参与计算。</a:t>
            </a:r>
            <a:endParaRPr lang="en-US" altLang="zh-CN" dirty="0"/>
          </a:p>
          <a:p>
            <a:r>
              <a:rPr lang="zh-CN" altLang="en-US" dirty="0"/>
              <a:t>矩阵向量运算是向量被执行空间变换的主要方式，当矩阵被看一组行向量或者列向量的时候，与向量相乘的含义是什么。</a:t>
            </a:r>
            <a:endParaRPr lang="en-US" altLang="zh-CN" dirty="0"/>
          </a:p>
          <a:p>
            <a:r>
              <a:rPr lang="zh-CN" altLang="en-US" dirty="0"/>
              <a:t>矩阵分解提供了一个将复杂变换拆分为简单变换组合的手段，有利于形象的理解变换的空间关系。</a:t>
            </a:r>
            <a:endParaRPr lang="en-US" dirty="0"/>
          </a:p>
        </p:txBody>
      </p:sp>
      <p:sp>
        <p:nvSpPr>
          <p:cNvPr id="4" name="Slide Number Placeholder 3"/>
          <p:cNvSpPr>
            <a:spLocks noGrp="1"/>
          </p:cNvSpPr>
          <p:nvPr>
            <p:ph type="sldNum" sz="quarter" idx="10"/>
          </p:nvPr>
        </p:nvSpPr>
        <p:spPr/>
        <p:txBody>
          <a:bodyPr/>
          <a:lstStyle/>
          <a:p>
            <a:fld id="{E9F17BB9-9CDD-491A-BF82-5D6AFE00870E}" type="slidenum">
              <a:rPr lang="en-US" smtClean="0"/>
              <a:t>10</a:t>
            </a:fld>
            <a:endParaRPr lang="zh-CN"/>
          </a:p>
        </p:txBody>
      </p:sp>
    </p:spTree>
    <p:extLst>
      <p:ext uri="{BB962C8B-B14F-4D97-AF65-F5344CB8AC3E}">
        <p14:creationId xmlns:p14="http://schemas.microsoft.com/office/powerpoint/2010/main" val="40596833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F17BB9-9CDD-491A-BF82-5D6AFE00870E}" type="slidenum">
              <a:rPr lang="en-US" smtClean="0"/>
              <a:t>11</a:t>
            </a:fld>
            <a:endParaRPr lang="zh-CN"/>
          </a:p>
        </p:txBody>
      </p:sp>
    </p:spTree>
    <p:extLst>
      <p:ext uri="{BB962C8B-B14F-4D97-AF65-F5344CB8AC3E}">
        <p14:creationId xmlns:p14="http://schemas.microsoft.com/office/powerpoint/2010/main" val="42772686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变换本质上是多维变量的一种线性组合，用矩阵表示变换提供了一种更有效的的研究变换的形式。</a:t>
            </a:r>
            <a:endParaRPr lang="en-US" altLang="zh-CN" dirty="0"/>
          </a:p>
          <a:p>
            <a:r>
              <a:rPr lang="zh-CN" altLang="en-US" dirty="0"/>
              <a:t>线性变换的</a:t>
            </a:r>
            <a:r>
              <a:rPr lang="en-US" altLang="zh-CN" dirty="0"/>
              <a:t>3</a:t>
            </a:r>
            <a:r>
              <a:rPr lang="zh-CN" altLang="en-US" dirty="0"/>
              <a:t>种类型</a:t>
            </a:r>
            <a:r>
              <a:rPr lang="en-US" altLang="zh-CN" dirty="0"/>
              <a:t>——</a:t>
            </a:r>
            <a:r>
              <a:rPr lang="zh-CN" altLang="en-US" dirty="0"/>
              <a:t>旋转、缩放，后面我们会单讲平移。</a:t>
            </a:r>
            <a:endParaRPr lang="en-US" altLang="zh-CN" dirty="0"/>
          </a:p>
          <a:p>
            <a:r>
              <a:rPr lang="en-US" altLang="zh-CN" dirty="0"/>
              <a:t>2D</a:t>
            </a:r>
            <a:r>
              <a:rPr lang="zh-CN" altLang="en-US" dirty="0"/>
              <a:t>变换用</a:t>
            </a:r>
            <a:r>
              <a:rPr lang="en-US" altLang="zh-CN" dirty="0"/>
              <a:t>2x2</a:t>
            </a:r>
            <a:r>
              <a:rPr lang="zh-CN" altLang="en-US" dirty="0"/>
              <a:t>矩阵表示。</a:t>
            </a:r>
            <a:endParaRPr lang="en-US" dirty="0"/>
          </a:p>
        </p:txBody>
      </p:sp>
      <p:sp>
        <p:nvSpPr>
          <p:cNvPr id="4" name="Slide Number Placeholder 3"/>
          <p:cNvSpPr>
            <a:spLocks noGrp="1"/>
          </p:cNvSpPr>
          <p:nvPr>
            <p:ph type="sldNum" sz="quarter" idx="10"/>
          </p:nvPr>
        </p:nvSpPr>
        <p:spPr/>
        <p:txBody>
          <a:bodyPr/>
          <a:lstStyle/>
          <a:p>
            <a:fld id="{E9F17BB9-9CDD-491A-BF82-5D6AFE00870E}" type="slidenum">
              <a:rPr lang="en-US" smtClean="0"/>
              <a:t>12</a:t>
            </a:fld>
            <a:endParaRPr lang="zh-CN"/>
          </a:p>
        </p:txBody>
      </p:sp>
    </p:spTree>
    <p:extLst>
      <p:ext uri="{BB962C8B-B14F-4D97-AF65-F5344CB8AC3E}">
        <p14:creationId xmlns:p14="http://schemas.microsoft.com/office/powerpoint/2010/main" val="38114608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F17BB9-9CDD-491A-BF82-5D6AFE00870E}" type="slidenum">
              <a:rPr lang="en-US" smtClean="0"/>
              <a:t>13</a:t>
            </a:fld>
            <a:endParaRPr lang="zh-CN"/>
          </a:p>
        </p:txBody>
      </p:sp>
    </p:spTree>
    <p:extLst>
      <p:ext uri="{BB962C8B-B14F-4D97-AF65-F5344CB8AC3E}">
        <p14:creationId xmlns:p14="http://schemas.microsoft.com/office/powerpoint/2010/main" val="20740560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a:t>
            </a:r>
            <a:r>
              <a:rPr lang="en-US" altLang="zh-CN" dirty="0"/>
              <a:t>D</a:t>
            </a:r>
            <a:r>
              <a:rPr lang="zh-CN" altLang="en-US" dirty="0"/>
              <a:t>变换用</a:t>
            </a:r>
            <a:r>
              <a:rPr lang="en-US" altLang="zh-CN" dirty="0"/>
              <a:t>3x3</a:t>
            </a:r>
            <a:r>
              <a:rPr lang="zh-CN" altLang="en-US" dirty="0"/>
              <a:t>矩阵表示。</a:t>
            </a:r>
            <a:endParaRPr lang="en-US" dirty="0"/>
          </a:p>
        </p:txBody>
      </p:sp>
      <p:sp>
        <p:nvSpPr>
          <p:cNvPr id="4" name="Slide Number Placeholder 3"/>
          <p:cNvSpPr>
            <a:spLocks noGrp="1"/>
          </p:cNvSpPr>
          <p:nvPr>
            <p:ph type="sldNum" sz="quarter" idx="10"/>
          </p:nvPr>
        </p:nvSpPr>
        <p:spPr/>
        <p:txBody>
          <a:bodyPr/>
          <a:lstStyle/>
          <a:p>
            <a:fld id="{E9F17BB9-9CDD-491A-BF82-5D6AFE00870E}" type="slidenum">
              <a:rPr lang="en-US" smtClean="0"/>
              <a:t>14</a:t>
            </a:fld>
            <a:endParaRPr lang="zh-CN"/>
          </a:p>
        </p:txBody>
      </p:sp>
    </p:spTree>
    <p:extLst>
      <p:ext uri="{BB962C8B-B14F-4D97-AF65-F5344CB8AC3E}">
        <p14:creationId xmlns:p14="http://schemas.microsoft.com/office/powerpoint/2010/main" val="20071934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F17BB9-9CDD-491A-BF82-5D6AFE00870E}" type="slidenum">
              <a:rPr lang="en-US" smtClean="0"/>
              <a:t>15</a:t>
            </a:fld>
            <a:endParaRPr lang="zh-CN"/>
          </a:p>
        </p:txBody>
      </p:sp>
    </p:spTree>
    <p:extLst>
      <p:ext uri="{BB962C8B-B14F-4D97-AF65-F5344CB8AC3E}">
        <p14:creationId xmlns:p14="http://schemas.microsoft.com/office/powerpoint/2010/main" val="3455183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矩阵的分解就是变换的分解，那么矩阵表示的变换就是分解之后变换的组合，同理的地方还有变换的逆就是矩阵的逆</a:t>
            </a:r>
            <a:endParaRPr lang="en-US" altLang="zh-CN" dirty="0"/>
          </a:p>
          <a:p>
            <a:r>
              <a:rPr lang="zh-CN" altLang="en-US" dirty="0"/>
              <a:t>任何矩阵都可以分解为两个旋转夹着一个缩放。</a:t>
            </a:r>
            <a:endParaRPr lang="en-US" dirty="0"/>
          </a:p>
        </p:txBody>
      </p:sp>
      <p:sp>
        <p:nvSpPr>
          <p:cNvPr id="4" name="Slide Number Placeholder 3"/>
          <p:cNvSpPr>
            <a:spLocks noGrp="1"/>
          </p:cNvSpPr>
          <p:nvPr>
            <p:ph type="sldNum" sz="quarter" idx="10"/>
          </p:nvPr>
        </p:nvSpPr>
        <p:spPr/>
        <p:txBody>
          <a:bodyPr/>
          <a:lstStyle/>
          <a:p>
            <a:fld id="{E9F17BB9-9CDD-491A-BF82-5D6AFE00870E}" type="slidenum">
              <a:rPr lang="en-US" smtClean="0"/>
              <a:t>16</a:t>
            </a:fld>
            <a:endParaRPr lang="zh-CN"/>
          </a:p>
        </p:txBody>
      </p:sp>
    </p:spTree>
    <p:extLst>
      <p:ext uri="{BB962C8B-B14F-4D97-AF65-F5344CB8AC3E}">
        <p14:creationId xmlns:p14="http://schemas.microsoft.com/office/powerpoint/2010/main" val="1037820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Fund</a:t>
            </a:r>
            <a:r>
              <a:rPr lang="zh-CN" altLang="en-US" dirty="0"/>
              <a:t>方法更符合矩阵变换理论。</a:t>
            </a:r>
            <a:endParaRPr lang="en-US" altLang="zh-CN" dirty="0"/>
          </a:p>
          <a:p>
            <a:r>
              <a:rPr lang="zh-CN" altLang="en-US" dirty="0"/>
              <a:t>延任意向量</a:t>
            </a:r>
            <a:r>
              <a:rPr lang="en-US" altLang="zh-CN" dirty="0"/>
              <a:t>N</a:t>
            </a:r>
            <a:r>
              <a:rPr lang="zh-CN" altLang="en-US" dirty="0"/>
              <a:t>旋转，首先在世界坐标系内构造一组基</a:t>
            </a:r>
            <a:r>
              <a:rPr lang="en-US" altLang="zh-CN" dirty="0"/>
              <a:t>UVW</a:t>
            </a:r>
            <a:r>
              <a:rPr lang="zh-CN" altLang="en-US" dirty="0"/>
              <a:t>使得</a:t>
            </a:r>
            <a:r>
              <a:rPr lang="en-US" altLang="zh-CN" dirty="0"/>
              <a:t>W=N</a:t>
            </a:r>
            <a:r>
              <a:rPr lang="zh-CN" altLang="en-US" dirty="0"/>
              <a:t>，旋转</a:t>
            </a:r>
            <a:r>
              <a:rPr lang="en-US" altLang="zh-CN" dirty="0"/>
              <a:t>UVW</a:t>
            </a:r>
            <a:r>
              <a:rPr lang="zh-CN" altLang="en-US" dirty="0"/>
              <a:t>到与世界坐标轴</a:t>
            </a:r>
            <a:r>
              <a:rPr lang="en-US" altLang="zh-CN" dirty="0"/>
              <a:t>XYZ</a:t>
            </a:r>
            <a:r>
              <a:rPr lang="zh-CN" altLang="en-US" dirty="0"/>
              <a:t>对齐，延</a:t>
            </a:r>
            <a:r>
              <a:rPr lang="en-US" altLang="zh-CN" dirty="0"/>
              <a:t>Z</a:t>
            </a:r>
            <a:r>
              <a:rPr lang="zh-CN" altLang="en-US" dirty="0"/>
              <a:t>轴旋转，最后</a:t>
            </a:r>
            <a:r>
              <a:rPr lang="en-US" altLang="zh-CN" dirty="0"/>
              <a:t>XYZ</a:t>
            </a:r>
            <a:r>
              <a:rPr lang="zh-CN" altLang="en-US" dirty="0"/>
              <a:t>旋转回</a:t>
            </a:r>
            <a:r>
              <a:rPr lang="en-US" altLang="zh-CN" dirty="0"/>
              <a:t>UVW</a:t>
            </a:r>
          </a:p>
          <a:p>
            <a:r>
              <a:rPr lang="en-US" altLang="zh-CN" dirty="0"/>
              <a:t>Dx12</a:t>
            </a:r>
            <a:r>
              <a:rPr lang="zh-CN" altLang="en-US" dirty="0"/>
              <a:t>的方法更像一种解题技巧，但是本质上是一致的，其</a:t>
            </a:r>
            <a:r>
              <a:rPr lang="en-US" altLang="zh-CN" dirty="0" err="1"/>
              <a:t>NxV</a:t>
            </a:r>
            <a:r>
              <a:rPr lang="zh-CN" altLang="en-US" dirty="0"/>
              <a:t>的操作本质上也是在构造</a:t>
            </a:r>
            <a:r>
              <a:rPr lang="en-US" altLang="zh-CN" dirty="0"/>
              <a:t>UVW</a:t>
            </a:r>
            <a:r>
              <a:rPr lang="zh-CN" altLang="en-US" dirty="0"/>
              <a:t>。</a:t>
            </a:r>
            <a:endParaRPr lang="en-US" dirty="0"/>
          </a:p>
        </p:txBody>
      </p:sp>
      <p:sp>
        <p:nvSpPr>
          <p:cNvPr id="4" name="Slide Number Placeholder 3"/>
          <p:cNvSpPr>
            <a:spLocks noGrp="1"/>
          </p:cNvSpPr>
          <p:nvPr>
            <p:ph type="sldNum" sz="quarter" idx="10"/>
          </p:nvPr>
        </p:nvSpPr>
        <p:spPr/>
        <p:txBody>
          <a:bodyPr/>
          <a:lstStyle/>
          <a:p>
            <a:fld id="{E9F17BB9-9CDD-491A-BF82-5D6AFE00870E}" type="slidenum">
              <a:rPr lang="en-US" smtClean="0"/>
              <a:t>17</a:t>
            </a:fld>
            <a:endParaRPr lang="zh-CN"/>
          </a:p>
        </p:txBody>
      </p:sp>
    </p:spTree>
    <p:extLst>
      <p:ext uri="{BB962C8B-B14F-4D97-AF65-F5344CB8AC3E}">
        <p14:creationId xmlns:p14="http://schemas.microsoft.com/office/powerpoint/2010/main" val="322779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法线变换与其他向量变换不同，原因是法线有保持与表面垂直的约束条件，也就是说法线在变换的过程中有可能失去这个属性，法线变换矩阵就是为了维护这个约束条件。</a:t>
            </a:r>
            <a:endParaRPr lang="en-US" altLang="zh-CN" dirty="0"/>
          </a:p>
          <a:p>
            <a:r>
              <a:rPr lang="zh-CN" altLang="en-US" dirty="0"/>
              <a:t>这个法线矩阵我们在后段课程讲实时光照的时候会再次接触到。</a:t>
            </a:r>
            <a:endParaRPr lang="en-US" altLang="zh-CN" dirty="0"/>
          </a:p>
          <a:p>
            <a:r>
              <a:rPr lang="zh-CN" altLang="en-US" dirty="0"/>
              <a:t>下面同样给了一个讲解法线矩阵推导原理的文章，不过我还是觉得</a:t>
            </a:r>
            <a:r>
              <a:rPr lang="en-US" altLang="zh-CN" dirty="0"/>
              <a:t>Fundamentals</a:t>
            </a:r>
            <a:r>
              <a:rPr lang="zh-CN" altLang="en-US" dirty="0"/>
              <a:t>讲的最好。</a:t>
            </a:r>
            <a:endParaRPr lang="en-US" dirty="0"/>
          </a:p>
        </p:txBody>
      </p:sp>
      <p:sp>
        <p:nvSpPr>
          <p:cNvPr id="4" name="Slide Number Placeholder 3"/>
          <p:cNvSpPr>
            <a:spLocks noGrp="1"/>
          </p:cNvSpPr>
          <p:nvPr>
            <p:ph type="sldNum" sz="quarter" idx="10"/>
          </p:nvPr>
        </p:nvSpPr>
        <p:spPr/>
        <p:txBody>
          <a:bodyPr/>
          <a:lstStyle/>
          <a:p>
            <a:fld id="{E9F17BB9-9CDD-491A-BF82-5D6AFE00870E}" type="slidenum">
              <a:rPr lang="en-US" smtClean="0"/>
              <a:t>18</a:t>
            </a:fld>
            <a:endParaRPr lang="zh-CN"/>
          </a:p>
        </p:txBody>
      </p:sp>
    </p:spTree>
    <p:extLst>
      <p:ext uri="{BB962C8B-B14F-4D97-AF65-F5344CB8AC3E}">
        <p14:creationId xmlns:p14="http://schemas.microsoft.com/office/powerpoint/2010/main" val="17011706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F17BB9-9CDD-491A-BF82-5D6AFE00870E}" type="slidenum">
              <a:rPr lang="en-US" smtClean="0"/>
              <a:t>19</a:t>
            </a:fld>
            <a:endParaRPr lang="zh-CN"/>
          </a:p>
        </p:txBody>
      </p:sp>
    </p:spTree>
    <p:extLst>
      <p:ext uri="{BB962C8B-B14F-4D97-AF65-F5344CB8AC3E}">
        <p14:creationId xmlns:p14="http://schemas.microsoft.com/office/powerpoint/2010/main" val="39745437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非常通俗易懂的教材，特别是数学理论部分跟图形衔接的讲解比较自然</a:t>
            </a:r>
            <a:endParaRPr lang="en-US" dirty="0"/>
          </a:p>
        </p:txBody>
      </p:sp>
      <p:sp>
        <p:nvSpPr>
          <p:cNvPr id="4" name="Slide Number Placeholder 3"/>
          <p:cNvSpPr>
            <a:spLocks noGrp="1"/>
          </p:cNvSpPr>
          <p:nvPr>
            <p:ph type="sldNum" sz="quarter" idx="10"/>
          </p:nvPr>
        </p:nvSpPr>
        <p:spPr/>
        <p:txBody>
          <a:bodyPr/>
          <a:lstStyle/>
          <a:p>
            <a:fld id="{E9F17BB9-9CDD-491A-BF82-5D6AFE00870E}" type="slidenum">
              <a:rPr lang="en-US" smtClean="0"/>
              <a:t>2</a:t>
            </a:fld>
            <a:endParaRPr lang="zh-CN"/>
          </a:p>
        </p:txBody>
      </p:sp>
    </p:spTree>
    <p:extLst>
      <p:ext uri="{BB962C8B-B14F-4D97-AF65-F5344CB8AC3E}">
        <p14:creationId xmlns:p14="http://schemas.microsoft.com/office/powerpoint/2010/main" val="7650950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等价性的含义是，假设</a:t>
            </a:r>
            <a:r>
              <a:rPr lang="en-US" altLang="zh-CN" dirty="0"/>
              <a:t>X</a:t>
            </a:r>
            <a:r>
              <a:rPr lang="zh-CN" altLang="en-US" dirty="0"/>
              <a:t>是齐次坐标，那么</a:t>
            </a:r>
            <a:r>
              <a:rPr lang="en-US" altLang="zh-CN" dirty="0"/>
              <a:t>αX</a:t>
            </a:r>
            <a:r>
              <a:rPr lang="zh-CN" altLang="en-US" dirty="0"/>
              <a:t>与</a:t>
            </a:r>
            <a:r>
              <a:rPr lang="en-US" altLang="zh-CN" dirty="0"/>
              <a:t>X</a:t>
            </a:r>
            <a:r>
              <a:rPr lang="zh-CN" altLang="en-US" dirty="0"/>
              <a:t>表示相同点，当齐次项为</a:t>
            </a:r>
            <a:r>
              <a:rPr lang="en-US" altLang="zh-CN" dirty="0"/>
              <a:t>1</a:t>
            </a:r>
            <a:r>
              <a:rPr lang="zh-CN" altLang="en-US" dirty="0"/>
              <a:t>时得到原始点坐标。</a:t>
            </a:r>
            <a:endParaRPr lang="en-US" dirty="0"/>
          </a:p>
        </p:txBody>
      </p:sp>
      <p:sp>
        <p:nvSpPr>
          <p:cNvPr id="4" name="Slide Number Placeholder 3"/>
          <p:cNvSpPr>
            <a:spLocks noGrp="1"/>
          </p:cNvSpPr>
          <p:nvPr>
            <p:ph type="sldNum" sz="quarter" idx="10"/>
          </p:nvPr>
        </p:nvSpPr>
        <p:spPr/>
        <p:txBody>
          <a:bodyPr/>
          <a:lstStyle/>
          <a:p>
            <a:fld id="{E9F17BB9-9CDD-491A-BF82-5D6AFE00870E}" type="slidenum">
              <a:rPr lang="en-US" smtClean="0"/>
              <a:t>20</a:t>
            </a:fld>
            <a:endParaRPr lang="zh-CN"/>
          </a:p>
        </p:txBody>
      </p:sp>
    </p:spTree>
    <p:extLst>
      <p:ext uri="{BB962C8B-B14F-4D97-AF65-F5344CB8AC3E}">
        <p14:creationId xmlns:p14="http://schemas.microsoft.com/office/powerpoint/2010/main" val="42412823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推广到</a:t>
            </a:r>
            <a:r>
              <a:rPr lang="en-US" altLang="zh-CN" dirty="0"/>
              <a:t>3D</a:t>
            </a:r>
            <a:r>
              <a:rPr lang="zh-CN" altLang="en-US" dirty="0"/>
              <a:t>我们得到</a:t>
            </a:r>
            <a:r>
              <a:rPr lang="en-US" altLang="zh-CN" dirty="0"/>
              <a:t>4x4</a:t>
            </a:r>
            <a:r>
              <a:rPr lang="zh-CN" altLang="en-US" dirty="0"/>
              <a:t>矩阵，还好没有超过</a:t>
            </a:r>
            <a:r>
              <a:rPr lang="en-US" altLang="zh-CN" dirty="0"/>
              <a:t>5</a:t>
            </a:r>
            <a:r>
              <a:rPr lang="zh-CN" altLang="en-US" dirty="0"/>
              <a:t>个手指头</a:t>
            </a:r>
            <a:r>
              <a:rPr lang="en-US" altLang="zh-CN" dirty="0">
                <a:sym typeface="Wingdings" panose="05000000000000000000" pitchFamily="2" charset="2"/>
              </a:rPr>
              <a:t></a:t>
            </a:r>
            <a:endParaRPr lang="en-US" altLang="zh-CN" dirty="0"/>
          </a:p>
          <a:p>
            <a:r>
              <a:rPr lang="zh-CN" altLang="en-US" dirty="0"/>
              <a:t>无论</a:t>
            </a:r>
            <a:r>
              <a:rPr lang="en-US" altLang="zh-CN" dirty="0"/>
              <a:t>2D</a:t>
            </a:r>
            <a:r>
              <a:rPr lang="zh-CN" altLang="en-US" dirty="0"/>
              <a:t>还是</a:t>
            </a:r>
            <a:r>
              <a:rPr lang="en-US" altLang="zh-CN" dirty="0"/>
              <a:t>3D</a:t>
            </a:r>
            <a:r>
              <a:rPr lang="zh-CN" altLang="en-US" dirty="0"/>
              <a:t>最后一行总是齐次为</a:t>
            </a:r>
            <a:r>
              <a:rPr lang="en-US" altLang="zh-CN" dirty="0"/>
              <a:t>1</a:t>
            </a:r>
            <a:r>
              <a:rPr lang="zh-CN" altLang="en-US" dirty="0"/>
              <a:t>的</a:t>
            </a:r>
            <a:r>
              <a:rPr lang="en-US" altLang="zh-CN" dirty="0"/>
              <a:t>0</a:t>
            </a:r>
            <a:r>
              <a:rPr lang="zh-CN" altLang="en-US" dirty="0"/>
              <a:t>向量</a:t>
            </a:r>
            <a:endParaRPr lang="en-US" altLang="zh-CN" dirty="0"/>
          </a:p>
          <a:p>
            <a:r>
              <a:rPr lang="zh-CN" altLang="en-US" dirty="0"/>
              <a:t>我们发现平移操作被最后施加于向量上</a:t>
            </a:r>
            <a:endParaRPr lang="en-US" altLang="zh-CN" dirty="0"/>
          </a:p>
          <a:p>
            <a:endParaRPr lang="en-US" altLang="zh-CN" dirty="0"/>
          </a:p>
          <a:p>
            <a:endParaRPr lang="en-US" dirty="0"/>
          </a:p>
        </p:txBody>
      </p:sp>
      <p:sp>
        <p:nvSpPr>
          <p:cNvPr id="4" name="Slide Number Placeholder 3"/>
          <p:cNvSpPr>
            <a:spLocks noGrp="1"/>
          </p:cNvSpPr>
          <p:nvPr>
            <p:ph type="sldNum" sz="quarter" idx="10"/>
          </p:nvPr>
        </p:nvSpPr>
        <p:spPr/>
        <p:txBody>
          <a:bodyPr/>
          <a:lstStyle/>
          <a:p>
            <a:fld id="{E9F17BB9-9CDD-491A-BF82-5D6AFE00870E}" type="slidenum">
              <a:rPr lang="en-US" smtClean="0"/>
              <a:t>21</a:t>
            </a:fld>
            <a:endParaRPr lang="zh-CN"/>
          </a:p>
        </p:txBody>
      </p:sp>
    </p:spTree>
    <p:extLst>
      <p:ext uri="{BB962C8B-B14F-4D97-AF65-F5344CB8AC3E}">
        <p14:creationId xmlns:p14="http://schemas.microsoft.com/office/powerpoint/2010/main" val="26290445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摆好一个虚拟相机的位置，相机用来指出特定的观察位置和观察方向，在相机前指定好一个投影平面，将观察角度内的</a:t>
            </a:r>
            <a:r>
              <a:rPr lang="en-US" altLang="zh-CN" dirty="0"/>
              <a:t>3D</a:t>
            </a:r>
            <a:r>
              <a:rPr lang="zh-CN" altLang="en-US" dirty="0"/>
              <a:t>物体投影到平面上，然后现实在屏幕上，就是我们观察场景的方式。</a:t>
            </a:r>
            <a:endParaRPr lang="en-US" dirty="0"/>
          </a:p>
        </p:txBody>
      </p:sp>
      <p:sp>
        <p:nvSpPr>
          <p:cNvPr id="4" name="Slide Number Placeholder 3"/>
          <p:cNvSpPr>
            <a:spLocks noGrp="1"/>
          </p:cNvSpPr>
          <p:nvPr>
            <p:ph type="sldNum" sz="quarter" idx="10"/>
          </p:nvPr>
        </p:nvSpPr>
        <p:spPr/>
        <p:txBody>
          <a:bodyPr/>
          <a:lstStyle/>
          <a:p>
            <a:fld id="{E9F17BB9-9CDD-491A-BF82-5D6AFE00870E}" type="slidenum">
              <a:rPr lang="en-US" smtClean="0"/>
              <a:t>22</a:t>
            </a:fld>
            <a:endParaRPr lang="zh-CN"/>
          </a:p>
        </p:txBody>
      </p:sp>
    </p:spTree>
    <p:extLst>
      <p:ext uri="{BB962C8B-B14F-4D97-AF65-F5344CB8AC3E}">
        <p14:creationId xmlns:p14="http://schemas.microsoft.com/office/powerpoint/2010/main" val="118091082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描述一个物体的坐标通过</a:t>
            </a:r>
            <a:r>
              <a:rPr lang="en-US" altLang="zh-CN" dirty="0" err="1"/>
              <a:t>xyz</a:t>
            </a:r>
            <a:r>
              <a:rPr lang="zh-CN" altLang="en-US" dirty="0"/>
              <a:t>三个分量表示的平移旋转缩放构成了一个仿射变换。</a:t>
            </a:r>
            <a:endParaRPr lang="en-US" altLang="zh-CN" dirty="0"/>
          </a:p>
          <a:p>
            <a:r>
              <a:rPr lang="zh-CN" altLang="en-US" dirty="0"/>
              <a:t>如果你要描述相机的位置和朝向，那么你可以通过给出</a:t>
            </a:r>
            <a:r>
              <a:rPr lang="en-US" altLang="zh-CN" dirty="0"/>
              <a:t>3</a:t>
            </a:r>
            <a:r>
              <a:rPr lang="zh-CN" altLang="en-US" dirty="0"/>
              <a:t>个正交的向量</a:t>
            </a:r>
            <a:r>
              <a:rPr lang="en-US" altLang="zh-CN" dirty="0" err="1"/>
              <a:t>uvw</a:t>
            </a:r>
            <a:r>
              <a:rPr lang="zh-CN" altLang="en-US" dirty="0"/>
              <a:t>分别描述相机的右上前（这里前不是相机的观察方向）和一个表示相机位置的向量</a:t>
            </a:r>
            <a:r>
              <a:rPr lang="en-US" altLang="zh-CN" dirty="0"/>
              <a:t>e</a:t>
            </a:r>
            <a:r>
              <a:rPr lang="zh-CN" altLang="en-US" dirty="0"/>
              <a:t>，这里</a:t>
            </a:r>
            <a:r>
              <a:rPr lang="en-US" altLang="zh-CN" dirty="0"/>
              <a:t>4</a:t>
            </a:r>
            <a:r>
              <a:rPr lang="zh-CN" altLang="en-US" dirty="0"/>
              <a:t>个向量的坐标同样也是通过</a:t>
            </a:r>
            <a:r>
              <a:rPr lang="en-US" altLang="zh-CN" dirty="0" err="1"/>
              <a:t>xyz</a:t>
            </a:r>
            <a:r>
              <a:rPr lang="zh-CN" altLang="en-US" dirty="0"/>
              <a:t>分量描述。</a:t>
            </a:r>
            <a:endParaRPr lang="en-US" altLang="zh-CN" dirty="0"/>
          </a:p>
          <a:p>
            <a:r>
              <a:rPr lang="zh-CN" altLang="en-US" dirty="0"/>
              <a:t>那么这里就有一个隐含信息，就是有三个坐标轴，或者基，分别是</a:t>
            </a:r>
            <a:r>
              <a:rPr lang="en-US" altLang="zh-CN" dirty="0"/>
              <a:t>x</a:t>
            </a:r>
            <a:r>
              <a:rPr lang="zh-CN" altLang="en-US" dirty="0"/>
              <a:t>轴</a:t>
            </a:r>
            <a:r>
              <a:rPr lang="en-US" altLang="zh-CN" dirty="0"/>
              <a:t>100</a:t>
            </a:r>
            <a:r>
              <a:rPr lang="zh-CN" altLang="en-US" dirty="0"/>
              <a:t>，</a:t>
            </a:r>
            <a:r>
              <a:rPr lang="en-US" altLang="zh-CN" dirty="0"/>
              <a:t>y</a:t>
            </a:r>
            <a:r>
              <a:rPr lang="zh-CN" altLang="en-US" dirty="0"/>
              <a:t>轴</a:t>
            </a:r>
            <a:r>
              <a:rPr lang="en-US" altLang="zh-CN" dirty="0"/>
              <a:t>010</a:t>
            </a:r>
            <a:r>
              <a:rPr lang="zh-CN" altLang="en-US" dirty="0"/>
              <a:t>，</a:t>
            </a:r>
            <a:r>
              <a:rPr lang="en-US" altLang="zh-CN" dirty="0"/>
              <a:t>z</a:t>
            </a:r>
            <a:r>
              <a:rPr lang="zh-CN" altLang="en-US" dirty="0"/>
              <a:t>轴</a:t>
            </a:r>
            <a:r>
              <a:rPr lang="en-US" altLang="zh-CN" dirty="0"/>
              <a:t>001</a:t>
            </a:r>
            <a:r>
              <a:rPr lang="zh-CN" altLang="en-US" dirty="0"/>
              <a:t>。</a:t>
            </a:r>
            <a:endParaRPr lang="en-US" altLang="zh-CN" dirty="0"/>
          </a:p>
          <a:p>
            <a:r>
              <a:rPr lang="zh-CN" altLang="en-US" dirty="0"/>
              <a:t>这个隐含的参照系就叫做世界坐标系，是所有其他坐标系的参照系。</a:t>
            </a:r>
            <a:endParaRPr lang="en-US" dirty="0"/>
          </a:p>
        </p:txBody>
      </p:sp>
      <p:sp>
        <p:nvSpPr>
          <p:cNvPr id="4" name="Slide Number Placeholder 3"/>
          <p:cNvSpPr>
            <a:spLocks noGrp="1"/>
          </p:cNvSpPr>
          <p:nvPr>
            <p:ph type="sldNum" sz="quarter" idx="10"/>
          </p:nvPr>
        </p:nvSpPr>
        <p:spPr/>
        <p:txBody>
          <a:bodyPr/>
          <a:lstStyle/>
          <a:p>
            <a:fld id="{E9F17BB9-9CDD-491A-BF82-5D6AFE00870E}" type="slidenum">
              <a:rPr lang="en-US" smtClean="0"/>
              <a:t>23</a:t>
            </a:fld>
            <a:endParaRPr lang="zh-CN"/>
          </a:p>
        </p:txBody>
      </p:sp>
    </p:spTree>
    <p:extLst>
      <p:ext uri="{BB962C8B-B14F-4D97-AF65-F5344CB8AC3E}">
        <p14:creationId xmlns:p14="http://schemas.microsoft.com/office/powerpoint/2010/main" val="54763190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F17BB9-9CDD-491A-BF82-5D6AFE00870E}" type="slidenum">
              <a:rPr lang="en-US" smtClean="0"/>
              <a:t>24</a:t>
            </a:fld>
            <a:endParaRPr lang="zh-CN"/>
          </a:p>
        </p:txBody>
      </p:sp>
    </p:spTree>
    <p:extLst>
      <p:ext uri="{BB962C8B-B14F-4D97-AF65-F5344CB8AC3E}">
        <p14:creationId xmlns:p14="http://schemas.microsoft.com/office/powerpoint/2010/main" val="9418984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t>
            </a:r>
            <a:r>
              <a:rPr lang="zh-CN" altLang="en-US" dirty="0"/>
              <a:t>在世界坐标系和</a:t>
            </a:r>
            <a:r>
              <a:rPr lang="en-US" altLang="zh-CN" dirty="0" err="1"/>
              <a:t>uv</a:t>
            </a:r>
            <a:r>
              <a:rPr lang="zh-CN" altLang="en-US" dirty="0"/>
              <a:t>坐标系下的坐标分别为</a:t>
            </a:r>
            <a:r>
              <a:rPr lang="en-US" altLang="zh-CN" dirty="0" err="1"/>
              <a:t>xp</a:t>
            </a:r>
            <a:r>
              <a:rPr lang="zh-CN" altLang="en-US" dirty="0"/>
              <a:t>，</a:t>
            </a:r>
            <a:r>
              <a:rPr lang="en-US" altLang="zh-CN" dirty="0" err="1"/>
              <a:t>yp</a:t>
            </a:r>
            <a:r>
              <a:rPr lang="zh-CN" altLang="en-US" dirty="0"/>
              <a:t>和</a:t>
            </a:r>
            <a:r>
              <a:rPr lang="en-US" altLang="zh-CN" dirty="0"/>
              <a:t>up</a:t>
            </a:r>
            <a:r>
              <a:rPr lang="zh-CN" altLang="en-US" dirty="0"/>
              <a:t>，</a:t>
            </a:r>
            <a:r>
              <a:rPr lang="en-US" altLang="zh-CN" dirty="0" err="1"/>
              <a:t>vp</a:t>
            </a:r>
            <a:endParaRPr lang="en-US" altLang="zh-CN" dirty="0"/>
          </a:p>
          <a:p>
            <a:r>
              <a:rPr lang="zh-CN" altLang="en-US" dirty="0"/>
              <a:t>根据前面仿射变换的知识，将</a:t>
            </a:r>
            <a:r>
              <a:rPr lang="en-US" altLang="zh-CN" dirty="0"/>
              <a:t>p</a:t>
            </a:r>
            <a:r>
              <a:rPr lang="zh-CN" altLang="en-US" dirty="0"/>
              <a:t>在</a:t>
            </a:r>
            <a:r>
              <a:rPr lang="en-US" altLang="zh-CN" dirty="0" err="1"/>
              <a:t>uv</a:t>
            </a:r>
            <a:r>
              <a:rPr lang="zh-CN" altLang="en-US" dirty="0"/>
              <a:t>坐标系下的变换写成矩阵形式</a:t>
            </a:r>
            <a:endParaRPr lang="en-US" altLang="zh-CN" dirty="0"/>
          </a:p>
          <a:p>
            <a:r>
              <a:rPr lang="zh-CN" altLang="en-US" dirty="0"/>
              <a:t>将</a:t>
            </a:r>
            <a:r>
              <a:rPr lang="en-US" altLang="zh-CN" dirty="0" err="1"/>
              <a:t>uve</a:t>
            </a:r>
            <a:r>
              <a:rPr lang="zh-CN" altLang="en-US" dirty="0"/>
              <a:t>的世界坐标带入等式，应该得到</a:t>
            </a:r>
            <a:r>
              <a:rPr lang="en-US" altLang="zh-CN" dirty="0"/>
              <a:t>p</a:t>
            </a:r>
            <a:r>
              <a:rPr lang="zh-CN" altLang="en-US" dirty="0"/>
              <a:t>在世界坐标系的坐标</a:t>
            </a:r>
            <a:endParaRPr lang="en-US" altLang="zh-CN" dirty="0"/>
          </a:p>
          <a:p>
            <a:r>
              <a:rPr lang="zh-CN" altLang="en-US" dirty="0"/>
              <a:t>可以看到，如果我们以形如</a:t>
            </a:r>
            <a:r>
              <a:rPr lang="en-US" altLang="zh-CN" dirty="0" err="1"/>
              <a:t>uve</a:t>
            </a:r>
            <a:r>
              <a:rPr lang="zh-CN" altLang="en-US" dirty="0"/>
              <a:t>的仿射变换的话，其含义是将</a:t>
            </a:r>
            <a:r>
              <a:rPr lang="en-US" altLang="zh-CN" dirty="0" err="1"/>
              <a:t>puv</a:t>
            </a:r>
            <a:r>
              <a:rPr lang="zh-CN" altLang="en-US" dirty="0"/>
              <a:t>变换到</a:t>
            </a:r>
            <a:r>
              <a:rPr lang="en-US" altLang="zh-CN" dirty="0" err="1"/>
              <a:t>pxy</a:t>
            </a:r>
            <a:r>
              <a:rPr lang="zh-CN" altLang="en-US" dirty="0"/>
              <a:t>，即从</a:t>
            </a:r>
            <a:r>
              <a:rPr lang="en-US" altLang="zh-CN" dirty="0" err="1"/>
              <a:t>uv</a:t>
            </a:r>
            <a:r>
              <a:rPr lang="zh-CN" altLang="en-US" dirty="0"/>
              <a:t>坐标系变换到世界坐标系</a:t>
            </a:r>
            <a:endParaRPr lang="en-US" dirty="0"/>
          </a:p>
        </p:txBody>
      </p:sp>
      <p:sp>
        <p:nvSpPr>
          <p:cNvPr id="4" name="Slide Number Placeholder 3"/>
          <p:cNvSpPr>
            <a:spLocks noGrp="1"/>
          </p:cNvSpPr>
          <p:nvPr>
            <p:ph type="sldNum" sz="quarter" idx="10"/>
          </p:nvPr>
        </p:nvSpPr>
        <p:spPr/>
        <p:txBody>
          <a:bodyPr/>
          <a:lstStyle/>
          <a:p>
            <a:fld id="{E9F17BB9-9CDD-491A-BF82-5D6AFE00870E}" type="slidenum">
              <a:rPr lang="en-US" smtClean="0"/>
              <a:t>25</a:t>
            </a:fld>
            <a:endParaRPr lang="zh-CN"/>
          </a:p>
        </p:txBody>
      </p:sp>
    </p:spTree>
    <p:extLst>
      <p:ext uri="{BB962C8B-B14F-4D97-AF65-F5344CB8AC3E}">
        <p14:creationId xmlns:p14="http://schemas.microsoft.com/office/powerpoint/2010/main" val="80303412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回过头看</a:t>
            </a:r>
            <a:r>
              <a:rPr lang="en-US" altLang="zh-CN" dirty="0"/>
              <a:t>UE</a:t>
            </a:r>
            <a:r>
              <a:rPr lang="zh-CN" altLang="en-US" dirty="0"/>
              <a:t>里面这个</a:t>
            </a:r>
            <a:r>
              <a:rPr lang="en-US" altLang="zh-CN" dirty="0"/>
              <a:t>TRANSFORM</a:t>
            </a:r>
            <a:r>
              <a:rPr lang="zh-CN" altLang="en-US" dirty="0"/>
              <a:t>的功能</a:t>
            </a:r>
            <a:endParaRPr lang="en-US" dirty="0"/>
          </a:p>
        </p:txBody>
      </p:sp>
      <p:sp>
        <p:nvSpPr>
          <p:cNvPr id="4" name="Slide Number Placeholder 3"/>
          <p:cNvSpPr>
            <a:spLocks noGrp="1"/>
          </p:cNvSpPr>
          <p:nvPr>
            <p:ph type="sldNum" sz="quarter" idx="10"/>
          </p:nvPr>
        </p:nvSpPr>
        <p:spPr/>
        <p:txBody>
          <a:bodyPr/>
          <a:lstStyle/>
          <a:p>
            <a:fld id="{E9F17BB9-9CDD-491A-BF82-5D6AFE00870E}" type="slidenum">
              <a:rPr lang="en-US" smtClean="0"/>
              <a:t>26</a:t>
            </a:fld>
            <a:endParaRPr lang="zh-CN"/>
          </a:p>
        </p:txBody>
      </p:sp>
    </p:spTree>
    <p:extLst>
      <p:ext uri="{BB962C8B-B14F-4D97-AF65-F5344CB8AC3E}">
        <p14:creationId xmlns:p14="http://schemas.microsoft.com/office/powerpoint/2010/main" val="199796802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透视除法和</a:t>
            </a:r>
            <a:r>
              <a:rPr lang="en-US" altLang="zh-CN" dirty="0"/>
              <a:t>Viewport</a:t>
            </a:r>
            <a:r>
              <a:rPr lang="zh-CN" altLang="en-US" dirty="0"/>
              <a:t>变换都是管线自动完成的，只需要关注相机变换和投影变换，透视除法负责产生透视效果，透视效果就是近大远小</a:t>
            </a:r>
            <a:endParaRPr lang="en-US" altLang="zh-CN" dirty="0"/>
          </a:p>
          <a:p>
            <a:endParaRPr lang="en-US" altLang="zh-CN" dirty="0"/>
          </a:p>
        </p:txBody>
      </p:sp>
      <p:sp>
        <p:nvSpPr>
          <p:cNvPr id="4" name="Slide Number Placeholder 3"/>
          <p:cNvSpPr>
            <a:spLocks noGrp="1"/>
          </p:cNvSpPr>
          <p:nvPr>
            <p:ph type="sldNum" sz="quarter" idx="10"/>
          </p:nvPr>
        </p:nvSpPr>
        <p:spPr/>
        <p:txBody>
          <a:bodyPr/>
          <a:lstStyle/>
          <a:p>
            <a:fld id="{E9F17BB9-9CDD-491A-BF82-5D6AFE00870E}" type="slidenum">
              <a:rPr lang="en-US" smtClean="0"/>
              <a:t>27</a:t>
            </a:fld>
            <a:endParaRPr lang="zh-CN"/>
          </a:p>
        </p:txBody>
      </p:sp>
    </p:spTree>
    <p:extLst>
      <p:ext uri="{BB962C8B-B14F-4D97-AF65-F5344CB8AC3E}">
        <p14:creationId xmlns:p14="http://schemas.microsoft.com/office/powerpoint/2010/main" val="18424932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当你给出相机坐标系的基向量</a:t>
            </a:r>
            <a:r>
              <a:rPr lang="en-US" altLang="zh-CN" dirty="0" err="1"/>
              <a:t>uvw</a:t>
            </a:r>
            <a:r>
              <a:rPr lang="zh-CN" altLang="en-US" dirty="0"/>
              <a:t>和世界坐标位置</a:t>
            </a:r>
            <a:r>
              <a:rPr lang="en-US" altLang="zh-CN" dirty="0"/>
              <a:t>e</a:t>
            </a:r>
            <a:r>
              <a:rPr lang="zh-CN" altLang="en-US" dirty="0"/>
              <a:t>，可以很容易的建立相机空间到世界空间的变换矩阵</a:t>
            </a:r>
            <a:endParaRPr lang="en-US" altLang="zh-CN" dirty="0"/>
          </a:p>
          <a:p>
            <a:r>
              <a:rPr lang="zh-CN" altLang="en-US" dirty="0"/>
              <a:t>那么求世界坐标到相机空间坐标的变换，自然就是相应的逆矩阵</a:t>
            </a:r>
            <a:endParaRPr lang="en-US" dirty="0"/>
          </a:p>
        </p:txBody>
      </p:sp>
      <p:sp>
        <p:nvSpPr>
          <p:cNvPr id="4" name="Slide Number Placeholder 3"/>
          <p:cNvSpPr>
            <a:spLocks noGrp="1"/>
          </p:cNvSpPr>
          <p:nvPr>
            <p:ph type="sldNum" sz="quarter" idx="10"/>
          </p:nvPr>
        </p:nvSpPr>
        <p:spPr/>
        <p:txBody>
          <a:bodyPr/>
          <a:lstStyle/>
          <a:p>
            <a:fld id="{E9F17BB9-9CDD-491A-BF82-5D6AFE00870E}" type="slidenum">
              <a:rPr lang="en-US" smtClean="0"/>
              <a:t>28</a:t>
            </a:fld>
            <a:endParaRPr lang="zh-CN"/>
          </a:p>
        </p:txBody>
      </p:sp>
    </p:spTree>
    <p:extLst>
      <p:ext uri="{BB962C8B-B14F-4D97-AF65-F5344CB8AC3E}">
        <p14:creationId xmlns:p14="http://schemas.microsoft.com/office/powerpoint/2010/main" val="129101617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透视和投影合起来讲，投影是目的，透视是结果之一</a:t>
            </a:r>
            <a:endParaRPr lang="en-US" altLang="zh-CN" dirty="0"/>
          </a:p>
          <a:p>
            <a:r>
              <a:rPr lang="zh-CN" altLang="en-US" dirty="0"/>
              <a:t>选取</a:t>
            </a:r>
            <a:r>
              <a:rPr lang="en-US" altLang="zh-CN" dirty="0"/>
              <a:t>z=d</a:t>
            </a:r>
            <a:r>
              <a:rPr lang="zh-CN" altLang="en-US" dirty="0"/>
              <a:t>作为投影面</a:t>
            </a:r>
            <a:endParaRPr lang="en-US" altLang="zh-CN" dirty="0"/>
          </a:p>
          <a:p>
            <a:r>
              <a:rPr lang="zh-CN" altLang="en-US" dirty="0"/>
              <a:t>希望构造一个变换有</a:t>
            </a:r>
            <a:r>
              <a:rPr lang="en-US" altLang="zh-CN" dirty="0" err="1"/>
              <a:t>ys</a:t>
            </a:r>
            <a:r>
              <a:rPr lang="en-US" altLang="zh-CN" dirty="0"/>
              <a:t>=(d/z)y</a:t>
            </a:r>
            <a:r>
              <a:rPr lang="zh-CN" altLang="en-US" dirty="0"/>
              <a:t>的形式</a:t>
            </a:r>
            <a:endParaRPr lang="en-US" altLang="zh-CN" dirty="0"/>
          </a:p>
          <a:p>
            <a:r>
              <a:rPr lang="zh-CN" altLang="en-US" dirty="0"/>
              <a:t>根据齐次坐标等价性，可以使用</a:t>
            </a:r>
            <a:r>
              <a:rPr lang="en-US" altLang="zh-CN" dirty="0"/>
              <a:t>/w</a:t>
            </a:r>
            <a:r>
              <a:rPr lang="zh-CN" altLang="en-US" dirty="0"/>
              <a:t>操作得到原始投影点</a:t>
            </a:r>
            <a:endParaRPr lang="en-US" altLang="zh-CN" dirty="0"/>
          </a:p>
          <a:p>
            <a:r>
              <a:rPr lang="zh-CN" altLang="en-US" dirty="0"/>
              <a:t>做到了与仿射矩阵变换形式的统一</a:t>
            </a:r>
            <a:endParaRPr lang="en-US" dirty="0"/>
          </a:p>
        </p:txBody>
      </p:sp>
      <p:sp>
        <p:nvSpPr>
          <p:cNvPr id="4" name="Slide Number Placeholder 3"/>
          <p:cNvSpPr>
            <a:spLocks noGrp="1"/>
          </p:cNvSpPr>
          <p:nvPr>
            <p:ph type="sldNum" sz="quarter" idx="10"/>
          </p:nvPr>
        </p:nvSpPr>
        <p:spPr/>
        <p:txBody>
          <a:bodyPr/>
          <a:lstStyle/>
          <a:p>
            <a:fld id="{E9F17BB9-9CDD-491A-BF82-5D6AFE00870E}" type="slidenum">
              <a:rPr lang="en-US" smtClean="0"/>
              <a:t>29</a:t>
            </a:fld>
            <a:endParaRPr lang="zh-CN"/>
          </a:p>
        </p:txBody>
      </p:sp>
    </p:spTree>
    <p:extLst>
      <p:ext uri="{BB962C8B-B14F-4D97-AF65-F5344CB8AC3E}">
        <p14:creationId xmlns:p14="http://schemas.microsoft.com/office/powerpoint/2010/main" val="34609828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这个课想必大家已经看过或者早有耳闻，属于视频资料里最通俗易懂的一个了，没看过的也很推荐去学习一遍。</a:t>
            </a:r>
            <a:endParaRPr lang="en-US" altLang="zh-CN" dirty="0"/>
          </a:p>
          <a:p>
            <a:r>
              <a:rPr lang="zh-CN" altLang="en-US" dirty="0"/>
              <a:t>缺点是这个课按照半学年去设计每节课时间很长，讲的很细致但是很花时间，需要自己合理安排时间，有侧重的去看。</a:t>
            </a:r>
            <a:endParaRPr lang="en-US" altLang="zh-CN" dirty="0"/>
          </a:p>
          <a:p>
            <a:r>
              <a:rPr lang="zh-CN" altLang="en-US" dirty="0"/>
              <a:t>并且他也推荐</a:t>
            </a:r>
            <a:r>
              <a:rPr lang="en-US" altLang="zh-CN" dirty="0"/>
              <a:t>Fundamentals</a:t>
            </a:r>
            <a:r>
              <a:rPr lang="zh-CN" altLang="en-US" dirty="0"/>
              <a:t>作为参考书，和书的内容有较好的一致性，可以形成互补。</a:t>
            </a:r>
            <a:endParaRPr lang="en-US" dirty="0"/>
          </a:p>
        </p:txBody>
      </p:sp>
      <p:sp>
        <p:nvSpPr>
          <p:cNvPr id="4" name="Slide Number Placeholder 3"/>
          <p:cNvSpPr>
            <a:spLocks noGrp="1"/>
          </p:cNvSpPr>
          <p:nvPr>
            <p:ph type="sldNum" sz="quarter" idx="10"/>
          </p:nvPr>
        </p:nvSpPr>
        <p:spPr/>
        <p:txBody>
          <a:bodyPr/>
          <a:lstStyle/>
          <a:p>
            <a:fld id="{E9F17BB9-9CDD-491A-BF82-5D6AFE00870E}" type="slidenum">
              <a:rPr lang="en-US" smtClean="0"/>
              <a:t>3</a:t>
            </a:fld>
            <a:endParaRPr lang="zh-CN"/>
          </a:p>
        </p:txBody>
      </p:sp>
    </p:spTree>
    <p:extLst>
      <p:ext uri="{BB962C8B-B14F-4D97-AF65-F5344CB8AC3E}">
        <p14:creationId xmlns:p14="http://schemas.microsoft.com/office/powerpoint/2010/main" val="294871719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F17BB9-9CDD-491A-BF82-5D6AFE00870E}" type="slidenum">
              <a:rPr lang="en-US" smtClean="0"/>
              <a:t>30</a:t>
            </a:fld>
            <a:endParaRPr lang="zh-CN"/>
          </a:p>
        </p:txBody>
      </p:sp>
    </p:spTree>
    <p:extLst>
      <p:ext uri="{BB962C8B-B14F-4D97-AF65-F5344CB8AC3E}">
        <p14:creationId xmlns:p14="http://schemas.microsoft.com/office/powerpoint/2010/main" val="42592709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F17BB9-9CDD-491A-BF82-5D6AFE00870E}" type="slidenum">
              <a:rPr lang="en-US" smtClean="0"/>
              <a:t>31</a:t>
            </a:fld>
            <a:endParaRPr lang="zh-CN"/>
          </a:p>
        </p:txBody>
      </p:sp>
    </p:spTree>
    <p:extLst>
      <p:ext uri="{BB962C8B-B14F-4D97-AF65-F5344CB8AC3E}">
        <p14:creationId xmlns:p14="http://schemas.microsoft.com/office/powerpoint/2010/main" val="165970201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F17BB9-9CDD-491A-BF82-5D6AFE00870E}" type="slidenum">
              <a:rPr lang="en-US" smtClean="0"/>
              <a:t>32</a:t>
            </a:fld>
            <a:endParaRPr lang="zh-CN"/>
          </a:p>
        </p:txBody>
      </p:sp>
    </p:spTree>
    <p:extLst>
      <p:ext uri="{BB962C8B-B14F-4D97-AF65-F5344CB8AC3E}">
        <p14:creationId xmlns:p14="http://schemas.microsoft.com/office/powerpoint/2010/main" val="12006046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F17BB9-9CDD-491A-BF82-5D6AFE00870E}" type="slidenum">
              <a:rPr lang="en-US" smtClean="0"/>
              <a:t>33</a:t>
            </a:fld>
            <a:endParaRPr lang="zh-CN"/>
          </a:p>
        </p:txBody>
      </p:sp>
    </p:spTree>
    <p:extLst>
      <p:ext uri="{BB962C8B-B14F-4D97-AF65-F5344CB8AC3E}">
        <p14:creationId xmlns:p14="http://schemas.microsoft.com/office/powerpoint/2010/main" val="138871981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828800" rtl="0" eaLnBrk="1" fontAlgn="auto" latinLnBrk="0" hangingPunct="1">
              <a:lnSpc>
                <a:spcPct val="100000"/>
              </a:lnSpc>
              <a:spcBef>
                <a:spcPts val="0"/>
              </a:spcBef>
              <a:spcAft>
                <a:spcPts val="0"/>
              </a:spcAft>
              <a:buClrTx/>
              <a:buSzPct val="25000"/>
              <a:buFontTx/>
              <a:buNone/>
              <a:tabLst/>
              <a:defRPr/>
            </a:pPr>
            <a:r>
              <a:rPr lang="zh-CN" altLang="en-US" sz="2000" dirty="0">
                <a:effectLst/>
              </a:rPr>
              <a:t>几何，描述了表面占据的空间区域</a:t>
            </a:r>
          </a:p>
          <a:p>
            <a:pPr lvl="0">
              <a:buSzPct val="25000"/>
            </a:pPr>
            <a:endParaRPr lang="zh-CN" sz="2800" kern="0" dirty="0">
              <a:solidFill>
                <a:srgbClr val="434343"/>
              </a:solidFill>
              <a:latin typeface="宋体" panose="02010600030101010101" pitchFamily="2" charset="-122"/>
              <a:ea typeface="宋体" panose="02010600030101010101" pitchFamily="2" charset="-122"/>
              <a:cs typeface="宋体" panose="02010600030101010101" pitchFamily="2" charset="-122"/>
              <a:sym typeface="Calibri" panose="020F0502020204030204"/>
            </a:endParaRPr>
          </a:p>
        </p:txBody>
      </p:sp>
      <p:sp>
        <p:nvSpPr>
          <p:cNvPr id="4" name="Slide Number Placeholder 3"/>
          <p:cNvSpPr>
            <a:spLocks noGrp="1"/>
          </p:cNvSpPr>
          <p:nvPr>
            <p:ph type="sldNum" sz="quarter" idx="10"/>
          </p:nvPr>
        </p:nvSpPr>
        <p:spPr/>
        <p:txBody>
          <a:bodyPr/>
          <a:lstStyle/>
          <a:p>
            <a:fld id="{438DF56B-8CBC-4293-992F-179621AF3D25}" type="slidenum">
              <a:rPr lang="en-AU" smtClean="0">
                <a:solidFill>
                  <a:prstClr val="black"/>
                </a:solidFill>
              </a:rPr>
              <a:t>34</a:t>
            </a:fld>
            <a:endParaRPr lang="zh-CN">
              <a:solidFill>
                <a:prstClr val="black"/>
              </a:solidFill>
            </a:endParaRPr>
          </a:p>
        </p:txBody>
      </p:sp>
    </p:spTree>
    <p:extLst>
      <p:ext uri="{BB962C8B-B14F-4D97-AF65-F5344CB8AC3E}">
        <p14:creationId xmlns:p14="http://schemas.microsoft.com/office/powerpoint/2010/main" val="235998007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828800" rtl="0" eaLnBrk="1" fontAlgn="auto" latinLnBrk="0" hangingPunct="1">
              <a:lnSpc>
                <a:spcPct val="100000"/>
              </a:lnSpc>
              <a:spcBef>
                <a:spcPts val="0"/>
              </a:spcBef>
              <a:spcAft>
                <a:spcPts val="0"/>
              </a:spcAft>
              <a:buClrTx/>
              <a:buSzPct val="25000"/>
              <a:buFontTx/>
              <a:buNone/>
              <a:tabLst/>
              <a:defRPr/>
            </a:pPr>
            <a:r>
              <a:rPr lang="zh-CN" altLang="en-US" sz="2000" dirty="0">
                <a:effectLst/>
              </a:rPr>
              <a:t>为什么叫光学交界面，这是因为光在不同介质中的传播将发生明显变化</a:t>
            </a:r>
            <a:endParaRPr lang="zh-CN" sz="2800" kern="0" dirty="0">
              <a:solidFill>
                <a:srgbClr val="434343"/>
              </a:solidFill>
              <a:latin typeface="宋体" panose="02010600030101010101" pitchFamily="2" charset="-122"/>
              <a:ea typeface="宋体" panose="02010600030101010101" pitchFamily="2" charset="-122"/>
              <a:cs typeface="宋体" panose="02010600030101010101" pitchFamily="2" charset="-122"/>
              <a:sym typeface="Calibri" panose="020F0502020204030204"/>
            </a:endParaRPr>
          </a:p>
        </p:txBody>
      </p:sp>
      <p:sp>
        <p:nvSpPr>
          <p:cNvPr id="4" name="Slide Number Placeholder 3"/>
          <p:cNvSpPr>
            <a:spLocks noGrp="1"/>
          </p:cNvSpPr>
          <p:nvPr>
            <p:ph type="sldNum" sz="quarter" idx="10"/>
          </p:nvPr>
        </p:nvSpPr>
        <p:spPr/>
        <p:txBody>
          <a:bodyPr/>
          <a:lstStyle/>
          <a:p>
            <a:fld id="{438DF56B-8CBC-4293-992F-179621AF3D25}" type="slidenum">
              <a:rPr lang="en-AU" smtClean="0">
                <a:solidFill>
                  <a:prstClr val="black"/>
                </a:solidFill>
              </a:rPr>
              <a:t>35</a:t>
            </a:fld>
            <a:endParaRPr lang="zh-CN">
              <a:solidFill>
                <a:prstClr val="black"/>
              </a:solidFill>
            </a:endParaRPr>
          </a:p>
        </p:txBody>
      </p:sp>
    </p:spTree>
    <p:extLst>
      <p:ext uri="{BB962C8B-B14F-4D97-AF65-F5344CB8AC3E}">
        <p14:creationId xmlns:p14="http://schemas.microsoft.com/office/powerpoint/2010/main" val="214295908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828800" rtl="0" eaLnBrk="1" fontAlgn="auto" latinLnBrk="0" hangingPunct="1">
              <a:lnSpc>
                <a:spcPct val="100000"/>
              </a:lnSpc>
              <a:spcBef>
                <a:spcPts val="0"/>
              </a:spcBef>
              <a:spcAft>
                <a:spcPts val="0"/>
              </a:spcAft>
              <a:buClrTx/>
              <a:buSzPct val="25000"/>
              <a:buFontTx/>
              <a:buNone/>
              <a:tabLst/>
              <a:defRPr/>
            </a:pPr>
            <a:r>
              <a:rPr lang="zh-CN" altLang="en-US" sz="2000" dirty="0">
                <a:effectLst/>
              </a:rPr>
              <a:t>几何描述了表面占据的空间区域</a:t>
            </a:r>
          </a:p>
          <a:p>
            <a:pPr lvl="0">
              <a:buSzPct val="25000"/>
            </a:pPr>
            <a:endParaRPr lang="zh-CN" sz="2800" kern="0" dirty="0">
              <a:solidFill>
                <a:srgbClr val="434343"/>
              </a:solidFill>
              <a:latin typeface="宋体" panose="02010600030101010101" pitchFamily="2" charset="-122"/>
              <a:ea typeface="宋体" panose="02010600030101010101" pitchFamily="2" charset="-122"/>
              <a:cs typeface="宋体" panose="02010600030101010101" pitchFamily="2" charset="-122"/>
              <a:sym typeface="Calibri" panose="020F0502020204030204"/>
            </a:endParaRPr>
          </a:p>
        </p:txBody>
      </p:sp>
      <p:sp>
        <p:nvSpPr>
          <p:cNvPr id="4" name="Slide Number Placeholder 3"/>
          <p:cNvSpPr>
            <a:spLocks noGrp="1"/>
          </p:cNvSpPr>
          <p:nvPr>
            <p:ph type="sldNum" sz="quarter" idx="10"/>
          </p:nvPr>
        </p:nvSpPr>
        <p:spPr/>
        <p:txBody>
          <a:bodyPr/>
          <a:lstStyle/>
          <a:p>
            <a:fld id="{438DF56B-8CBC-4293-992F-179621AF3D25}" type="slidenum">
              <a:rPr lang="en-AU" smtClean="0">
                <a:solidFill>
                  <a:prstClr val="black"/>
                </a:solidFill>
              </a:rPr>
              <a:t>36</a:t>
            </a:fld>
            <a:endParaRPr lang="zh-CN">
              <a:solidFill>
                <a:prstClr val="black"/>
              </a:solidFill>
            </a:endParaRPr>
          </a:p>
        </p:txBody>
      </p:sp>
    </p:spTree>
    <p:extLst>
      <p:ext uri="{BB962C8B-B14F-4D97-AF65-F5344CB8AC3E}">
        <p14:creationId xmlns:p14="http://schemas.microsoft.com/office/powerpoint/2010/main" val="116097428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F17BB9-9CDD-491A-BF82-5D6AFE00870E}" type="slidenum">
              <a:rPr lang="en-US" smtClean="0"/>
              <a:t>37</a:t>
            </a:fld>
            <a:endParaRPr lang="zh-CN"/>
          </a:p>
        </p:txBody>
      </p:sp>
    </p:spTree>
    <p:extLst>
      <p:ext uri="{BB962C8B-B14F-4D97-AF65-F5344CB8AC3E}">
        <p14:creationId xmlns:p14="http://schemas.microsoft.com/office/powerpoint/2010/main" val="135936977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endParaRPr lang="zh-CN" altLang="en-US" dirty="0"/>
          </a:p>
        </p:txBody>
      </p:sp>
      <p:sp>
        <p:nvSpPr>
          <p:cNvPr id="4" name="灯片编号占位符 3"/>
          <p:cNvSpPr>
            <a:spLocks noGrp="1"/>
          </p:cNvSpPr>
          <p:nvPr>
            <p:ph type="sldNum" sz="quarter" idx="10"/>
          </p:nvPr>
        </p:nvSpPr>
        <p:spPr/>
        <p:txBody>
          <a:bodyPr/>
          <a:lstStyle/>
          <a:p>
            <a:fld id="{E9F17BB9-9CDD-491A-BF82-5D6AFE00870E}" type="slidenum">
              <a:rPr lang="en-US" smtClean="0">
                <a:solidFill>
                  <a:prstClr val="black"/>
                </a:solidFill>
              </a:rPr>
              <a:pPr/>
              <a:t>38</a:t>
            </a:fld>
            <a:endParaRPr lang="zh-CN" altLang="en-US">
              <a:solidFill>
                <a:prstClr val="black"/>
              </a:solidFill>
            </a:endParaRPr>
          </a:p>
        </p:txBody>
      </p:sp>
    </p:spTree>
    <p:extLst>
      <p:ext uri="{BB962C8B-B14F-4D97-AF65-F5344CB8AC3E}">
        <p14:creationId xmlns:p14="http://schemas.microsoft.com/office/powerpoint/2010/main" val="267354955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F17BB9-9CDD-491A-BF82-5D6AFE00870E}" type="slidenum">
              <a:rPr lang="en-US" smtClean="0"/>
              <a:t>39</a:t>
            </a:fld>
            <a:endParaRPr lang="zh-CN"/>
          </a:p>
        </p:txBody>
      </p:sp>
    </p:spTree>
    <p:extLst>
      <p:ext uri="{BB962C8B-B14F-4D97-AF65-F5344CB8AC3E}">
        <p14:creationId xmlns:p14="http://schemas.microsoft.com/office/powerpoint/2010/main" val="38401499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我们聚焦在这几方面，对其中可能是自学难点的地方在课上做一个展开。</a:t>
            </a:r>
            <a:endParaRPr lang="en-US" dirty="0"/>
          </a:p>
        </p:txBody>
      </p:sp>
      <p:sp>
        <p:nvSpPr>
          <p:cNvPr id="4" name="Slide Number Placeholder 3"/>
          <p:cNvSpPr>
            <a:spLocks noGrp="1"/>
          </p:cNvSpPr>
          <p:nvPr>
            <p:ph type="sldNum" sz="quarter" idx="10"/>
          </p:nvPr>
        </p:nvSpPr>
        <p:spPr/>
        <p:txBody>
          <a:bodyPr/>
          <a:lstStyle/>
          <a:p>
            <a:fld id="{E9F17BB9-9CDD-491A-BF82-5D6AFE00870E}" type="slidenum">
              <a:rPr lang="en-US" smtClean="0"/>
              <a:t>4</a:t>
            </a:fld>
            <a:endParaRPr lang="zh-CN"/>
          </a:p>
        </p:txBody>
      </p:sp>
    </p:spTree>
    <p:extLst>
      <p:ext uri="{BB962C8B-B14F-4D97-AF65-F5344CB8AC3E}">
        <p14:creationId xmlns:p14="http://schemas.microsoft.com/office/powerpoint/2010/main" val="323565027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endParaRPr lang="zh-CN" altLang="en-US" dirty="0"/>
          </a:p>
        </p:txBody>
      </p:sp>
      <p:sp>
        <p:nvSpPr>
          <p:cNvPr id="4" name="灯片编号占位符 3"/>
          <p:cNvSpPr>
            <a:spLocks noGrp="1"/>
          </p:cNvSpPr>
          <p:nvPr>
            <p:ph type="sldNum" sz="quarter" idx="10"/>
          </p:nvPr>
        </p:nvSpPr>
        <p:spPr/>
        <p:txBody>
          <a:bodyPr/>
          <a:lstStyle/>
          <a:p>
            <a:fld id="{E9F17BB9-9CDD-491A-BF82-5D6AFE00870E}" type="slidenum">
              <a:rPr lang="en-US" smtClean="0">
                <a:solidFill>
                  <a:prstClr val="black"/>
                </a:solidFill>
              </a:rPr>
              <a:pPr/>
              <a:t>40</a:t>
            </a:fld>
            <a:endParaRPr lang="zh-CN" altLang="en-US">
              <a:solidFill>
                <a:prstClr val="black"/>
              </a:solidFill>
            </a:endParaRPr>
          </a:p>
        </p:txBody>
      </p:sp>
    </p:spTree>
    <p:extLst>
      <p:ext uri="{BB962C8B-B14F-4D97-AF65-F5344CB8AC3E}">
        <p14:creationId xmlns:p14="http://schemas.microsoft.com/office/powerpoint/2010/main" val="344010076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F17BB9-9CDD-491A-BF82-5D6AFE00870E}" type="slidenum">
              <a:rPr lang="en-US" smtClean="0"/>
              <a:t>41</a:t>
            </a:fld>
            <a:endParaRPr lang="zh-CN"/>
          </a:p>
        </p:txBody>
      </p:sp>
    </p:spTree>
    <p:extLst>
      <p:ext uri="{BB962C8B-B14F-4D97-AF65-F5344CB8AC3E}">
        <p14:creationId xmlns:p14="http://schemas.microsoft.com/office/powerpoint/2010/main" val="323960930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dirty="0">
                <a:effectLst/>
              </a:rPr>
              <a:t>右图，每三个顶点构成一个面，所有面构成一个列表</a:t>
            </a:r>
            <a:endParaRPr lang="en-US" altLang="zh-CN" dirty="0">
              <a:effectLst/>
            </a:endParaRPr>
          </a:p>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dirty="0">
                <a:effectLst/>
              </a:rPr>
              <a:t>但在引擎中我们通常不会存储</a:t>
            </a:r>
            <a:r>
              <a:rPr lang="en-US" altLang="zh-CN" dirty="0">
                <a:effectLst/>
              </a:rPr>
              <a:t>triangle</a:t>
            </a:r>
            <a:r>
              <a:rPr lang="zh-CN" altLang="en-US" dirty="0">
                <a:effectLst/>
              </a:rPr>
              <a:t>的数组，而是直接存储</a:t>
            </a:r>
            <a:r>
              <a:rPr lang="en-US" altLang="zh-CN" dirty="0">
                <a:effectLst/>
              </a:rPr>
              <a:t>vertex</a:t>
            </a:r>
            <a:r>
              <a:rPr lang="zh-CN" altLang="en-US" dirty="0">
                <a:effectLst/>
              </a:rPr>
              <a:t>数组</a:t>
            </a:r>
          </a:p>
          <a:p>
            <a:endParaRPr lang="en-US" dirty="0"/>
          </a:p>
        </p:txBody>
      </p:sp>
      <p:sp>
        <p:nvSpPr>
          <p:cNvPr id="4" name="Slide Number Placeholder 3"/>
          <p:cNvSpPr>
            <a:spLocks noGrp="1"/>
          </p:cNvSpPr>
          <p:nvPr>
            <p:ph type="sldNum" sz="quarter" idx="10"/>
          </p:nvPr>
        </p:nvSpPr>
        <p:spPr/>
        <p:txBody>
          <a:bodyPr/>
          <a:lstStyle/>
          <a:p>
            <a:fld id="{E9F17BB9-9CDD-491A-BF82-5D6AFE00870E}" type="slidenum">
              <a:rPr lang="en-US" smtClean="0"/>
              <a:t>42</a:t>
            </a:fld>
            <a:endParaRPr lang="zh-CN"/>
          </a:p>
        </p:txBody>
      </p:sp>
    </p:spTree>
    <p:extLst>
      <p:ext uri="{BB962C8B-B14F-4D97-AF65-F5344CB8AC3E}">
        <p14:creationId xmlns:p14="http://schemas.microsoft.com/office/powerpoint/2010/main" val="121320337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sz="2400" dirty="0">
                <a:effectLst/>
                <a:latin typeface="微软雅黑 Light" panose="020B0502040204020203" pitchFamily="34" charset="-122"/>
                <a:ea typeface="微软雅黑 Light" panose="020B0502040204020203" pitchFamily="34" charset="-122"/>
              </a:rPr>
              <a:t>进一步，我们还可以将它封装成类并赋予其接口，这时我们可以称其为</a:t>
            </a:r>
            <a:r>
              <a:rPr lang="en-US" altLang="zh-CN" sz="2400" dirty="0">
                <a:effectLst/>
                <a:latin typeface="微软雅黑 Light" panose="020B0502040204020203" pitchFamily="34" charset="-122"/>
                <a:ea typeface="微软雅黑 Light" panose="020B0502040204020203" pitchFamily="34" charset="-122"/>
              </a:rPr>
              <a:t>Mesh</a:t>
            </a:r>
          </a:p>
          <a:p>
            <a:r>
              <a:rPr lang="zh-CN" altLang="en-US" dirty="0"/>
              <a:t>根据我们现在的设计，表示完所有三角面需要重复很多共享顶点</a:t>
            </a:r>
            <a:endParaRPr lang="en-US" dirty="0"/>
          </a:p>
        </p:txBody>
      </p:sp>
      <p:sp>
        <p:nvSpPr>
          <p:cNvPr id="4" name="Slide Number Placeholder 3"/>
          <p:cNvSpPr>
            <a:spLocks noGrp="1"/>
          </p:cNvSpPr>
          <p:nvPr>
            <p:ph type="sldNum" sz="quarter" idx="10"/>
          </p:nvPr>
        </p:nvSpPr>
        <p:spPr/>
        <p:txBody>
          <a:bodyPr/>
          <a:lstStyle/>
          <a:p>
            <a:fld id="{E9F17BB9-9CDD-491A-BF82-5D6AFE00870E}" type="slidenum">
              <a:rPr lang="en-US" smtClean="0"/>
              <a:t>43</a:t>
            </a:fld>
            <a:endParaRPr lang="zh-CN"/>
          </a:p>
        </p:txBody>
      </p:sp>
    </p:spTree>
    <p:extLst>
      <p:ext uri="{BB962C8B-B14F-4D97-AF65-F5344CB8AC3E}">
        <p14:creationId xmlns:p14="http://schemas.microsoft.com/office/powerpoint/2010/main" val="423201219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dirty="0"/>
              <a:t>我们想要构建大规模场景，包含上百万三角形。能否完全载入进内存，三角形内存的使用量的就很关键。内存的占用也会影响</a:t>
            </a:r>
            <a:r>
              <a:rPr lang="en-US" altLang="zh-CN" dirty="0"/>
              <a:t>Mesh</a:t>
            </a:r>
            <a:r>
              <a:rPr lang="zh-CN" altLang="en-US" dirty="0"/>
              <a:t>资产的保存和加载时间。</a:t>
            </a:r>
            <a:endParaRPr lang="en-US" altLang="zh-CN" dirty="0"/>
          </a:p>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dirty="0"/>
              <a:t>在目前的结构下，一个</a:t>
            </a:r>
            <a:r>
              <a:rPr lang="en-US" altLang="zh-CN" dirty="0"/>
              <a:t>cube</a:t>
            </a:r>
            <a:r>
              <a:rPr lang="zh-CN" altLang="en-US" dirty="0"/>
              <a:t>只要</a:t>
            </a:r>
            <a:r>
              <a:rPr lang="en-US" altLang="zh-CN" dirty="0"/>
              <a:t>400</a:t>
            </a:r>
            <a:r>
              <a:rPr lang="zh-CN" altLang="en-US" dirty="0"/>
              <a:t>多字节，对于动辄上</a:t>
            </a:r>
            <a:r>
              <a:rPr lang="en-US" altLang="zh-CN" dirty="0"/>
              <a:t>GB</a:t>
            </a:r>
            <a:r>
              <a:rPr lang="zh-CN" altLang="en-US" dirty="0"/>
              <a:t>的内存来说微不足道。</a:t>
            </a:r>
            <a:endParaRPr lang="en-US" altLang="zh-CN" dirty="0"/>
          </a:p>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dirty="0"/>
              <a:t>但是如果把规模放大到百万级，</a:t>
            </a:r>
            <a:r>
              <a:rPr lang="en-US" altLang="zh-CN" dirty="0"/>
              <a:t>100</a:t>
            </a:r>
            <a:r>
              <a:rPr lang="zh-CN" altLang="en-US" dirty="0"/>
              <a:t>万三角形将消耗</a:t>
            </a:r>
            <a:r>
              <a:rPr lang="en-US" altLang="zh-CN" dirty="0"/>
              <a:t>36MB</a:t>
            </a:r>
            <a:r>
              <a:rPr lang="zh-CN" altLang="en-US" dirty="0"/>
              <a:t>内存，大数据量会使内存、磁盘、网络等方面的传输时间变得不可忽视。</a:t>
            </a:r>
            <a:endParaRPr lang="en-US" altLang="zh-CN" dirty="0"/>
          </a:p>
          <a:p>
            <a:endParaRPr lang="en-US" dirty="0"/>
          </a:p>
        </p:txBody>
      </p:sp>
      <p:sp>
        <p:nvSpPr>
          <p:cNvPr id="4" name="Slide Number Placeholder 3"/>
          <p:cNvSpPr>
            <a:spLocks noGrp="1"/>
          </p:cNvSpPr>
          <p:nvPr>
            <p:ph type="sldNum" sz="quarter" idx="10"/>
          </p:nvPr>
        </p:nvSpPr>
        <p:spPr/>
        <p:txBody>
          <a:bodyPr/>
          <a:lstStyle/>
          <a:p>
            <a:fld id="{E9F17BB9-9CDD-491A-BF82-5D6AFE00870E}" type="slidenum">
              <a:rPr lang="en-US" smtClean="0"/>
              <a:t>44</a:t>
            </a:fld>
            <a:endParaRPr lang="zh-CN"/>
          </a:p>
        </p:txBody>
      </p:sp>
    </p:spTree>
    <p:extLst>
      <p:ext uri="{BB962C8B-B14F-4D97-AF65-F5344CB8AC3E}">
        <p14:creationId xmlns:p14="http://schemas.microsoft.com/office/powerpoint/2010/main" val="302061965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F17BB9-9CDD-491A-BF82-5D6AFE00870E}" type="slidenum">
              <a:rPr lang="en-US" smtClean="0"/>
              <a:t>45</a:t>
            </a:fld>
            <a:endParaRPr lang="zh-CN"/>
          </a:p>
        </p:txBody>
      </p:sp>
    </p:spTree>
    <p:extLst>
      <p:ext uri="{BB962C8B-B14F-4D97-AF65-F5344CB8AC3E}">
        <p14:creationId xmlns:p14="http://schemas.microsoft.com/office/powerpoint/2010/main" val="156433904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sz="2400" dirty="0">
                <a:latin typeface="微软雅黑 Light" panose="020B0502040204020203" pitchFamily="34" charset="-122"/>
                <a:ea typeface="微软雅黑 Light" panose="020B0502040204020203" pitchFamily="34" charset="-122"/>
              </a:rPr>
              <a:t>使用基于索引的表示还有一个好处是能够清晰的表示当两个边重叠的时候，相关的两个顶点究竟是分离的还是共享的</a:t>
            </a:r>
          </a:p>
          <a:p>
            <a:endParaRPr lang="en-US" dirty="0"/>
          </a:p>
        </p:txBody>
      </p:sp>
      <p:sp>
        <p:nvSpPr>
          <p:cNvPr id="4" name="Slide Number Placeholder 3"/>
          <p:cNvSpPr>
            <a:spLocks noGrp="1"/>
          </p:cNvSpPr>
          <p:nvPr>
            <p:ph type="sldNum" sz="quarter" idx="10"/>
          </p:nvPr>
        </p:nvSpPr>
        <p:spPr/>
        <p:txBody>
          <a:bodyPr/>
          <a:lstStyle/>
          <a:p>
            <a:fld id="{E9F17BB9-9CDD-491A-BF82-5D6AFE00870E}" type="slidenum">
              <a:rPr lang="en-US" smtClean="0"/>
              <a:t>46</a:t>
            </a:fld>
            <a:endParaRPr lang="zh-CN"/>
          </a:p>
        </p:txBody>
      </p:sp>
    </p:spTree>
    <p:extLst>
      <p:ext uri="{BB962C8B-B14F-4D97-AF65-F5344CB8AC3E}">
        <p14:creationId xmlns:p14="http://schemas.microsoft.com/office/powerpoint/2010/main" val="259345853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endParaRPr lang="zh-CN" altLang="en-US" dirty="0"/>
          </a:p>
        </p:txBody>
      </p:sp>
      <p:sp>
        <p:nvSpPr>
          <p:cNvPr id="4" name="灯片编号占位符 3"/>
          <p:cNvSpPr>
            <a:spLocks noGrp="1"/>
          </p:cNvSpPr>
          <p:nvPr>
            <p:ph type="sldNum" sz="quarter" idx="10"/>
          </p:nvPr>
        </p:nvSpPr>
        <p:spPr/>
        <p:txBody>
          <a:bodyPr/>
          <a:lstStyle/>
          <a:p>
            <a:fld id="{E9F17BB9-9CDD-491A-BF82-5D6AFE00870E}" type="slidenum">
              <a:rPr lang="en-US" smtClean="0">
                <a:solidFill>
                  <a:prstClr val="black"/>
                </a:solidFill>
              </a:rPr>
              <a:pPr/>
              <a:t>47</a:t>
            </a:fld>
            <a:endParaRPr lang="zh-CN" altLang="en-US">
              <a:solidFill>
                <a:prstClr val="black"/>
              </a:solidFill>
            </a:endParaRPr>
          </a:p>
        </p:txBody>
      </p:sp>
    </p:spTree>
    <p:extLst>
      <p:ext uri="{BB962C8B-B14F-4D97-AF65-F5344CB8AC3E}">
        <p14:creationId xmlns:p14="http://schemas.microsoft.com/office/powerpoint/2010/main" val="237034935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F17BB9-9CDD-491A-BF82-5D6AFE00870E}" type="slidenum">
              <a:rPr lang="en-US" smtClean="0"/>
              <a:t>48</a:t>
            </a:fld>
            <a:endParaRPr lang="zh-CN"/>
          </a:p>
        </p:txBody>
      </p:sp>
    </p:spTree>
    <p:extLst>
      <p:ext uri="{BB962C8B-B14F-4D97-AF65-F5344CB8AC3E}">
        <p14:creationId xmlns:p14="http://schemas.microsoft.com/office/powerpoint/2010/main" val="106637554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F17BB9-9CDD-491A-BF82-5D6AFE00870E}" type="slidenum">
              <a:rPr lang="en-US" smtClean="0"/>
              <a:t>49</a:t>
            </a:fld>
            <a:endParaRPr lang="zh-CN"/>
          </a:p>
        </p:txBody>
      </p:sp>
    </p:spTree>
    <p:extLst>
      <p:ext uri="{BB962C8B-B14F-4D97-AF65-F5344CB8AC3E}">
        <p14:creationId xmlns:p14="http://schemas.microsoft.com/office/powerpoint/2010/main" val="15214160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buSzPct val="25000"/>
            </a:pPr>
            <a:endParaRPr lang="zh-CN" sz="2800" kern="0" dirty="0">
              <a:solidFill>
                <a:srgbClr val="434343"/>
              </a:solidFill>
              <a:latin typeface="宋体" panose="02010600030101010101" pitchFamily="2" charset="-122"/>
              <a:ea typeface="宋体" panose="02010600030101010101" pitchFamily="2" charset="-122"/>
              <a:cs typeface="宋体" panose="02010600030101010101" pitchFamily="2" charset="-122"/>
              <a:sym typeface="Calibri" panose="020F0502020204030204"/>
            </a:endParaRPr>
          </a:p>
        </p:txBody>
      </p:sp>
      <p:sp>
        <p:nvSpPr>
          <p:cNvPr id="4" name="Slide Number Placeholder 3"/>
          <p:cNvSpPr>
            <a:spLocks noGrp="1"/>
          </p:cNvSpPr>
          <p:nvPr>
            <p:ph type="sldNum" sz="quarter" idx="10"/>
          </p:nvPr>
        </p:nvSpPr>
        <p:spPr/>
        <p:txBody>
          <a:bodyPr/>
          <a:lstStyle/>
          <a:p>
            <a:fld id="{438DF56B-8CBC-4293-992F-179621AF3D25}" type="slidenum">
              <a:rPr lang="en-AU" smtClean="0">
                <a:solidFill>
                  <a:prstClr val="black"/>
                </a:solidFill>
              </a:rPr>
              <a:t>5</a:t>
            </a:fld>
            <a:endParaRPr lang="zh-CN">
              <a:solidFill>
                <a:prstClr val="black"/>
              </a:solidFill>
            </a:endParaRPr>
          </a:p>
        </p:txBody>
      </p:sp>
    </p:spTree>
    <p:extLst>
      <p:ext uri="{BB962C8B-B14F-4D97-AF65-F5344CB8AC3E}">
        <p14:creationId xmlns:p14="http://schemas.microsoft.com/office/powerpoint/2010/main" val="259471182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2400" dirty="0">
                <a:latin typeface="宋体" panose="02010600030101010101" pitchFamily="2" charset="-122"/>
                <a:cs typeface="宋体" panose="02010600030101010101" pitchFamily="2" charset="-122"/>
              </a:rPr>
              <a:t>细分步骤：</a:t>
            </a:r>
            <a:endParaRPr lang="en-US" altLang="zh-CN" sz="2400" dirty="0">
              <a:latin typeface="宋体" panose="02010600030101010101" pitchFamily="2" charset="-122"/>
              <a:cs typeface="宋体" panose="02010600030101010101" pitchFamily="2" charset="-122"/>
            </a:endParaRPr>
          </a:p>
          <a:p>
            <a:pPr marL="0" indent="0">
              <a:buNone/>
            </a:pPr>
            <a:r>
              <a:rPr lang="en-US" altLang="zh-CN" sz="2400" baseline="0" dirty="0">
                <a:latin typeface="宋体" panose="02010600030101010101" pitchFamily="2" charset="-122"/>
                <a:cs typeface="宋体" panose="02010600030101010101" pitchFamily="2" charset="-122"/>
              </a:rPr>
              <a:t>1.</a:t>
            </a:r>
            <a:r>
              <a:rPr lang="zh-CN" altLang="en-US" sz="2400" baseline="0" dirty="0">
                <a:latin typeface="宋体" panose="02010600030101010101" pitchFamily="2" charset="-122"/>
                <a:cs typeface="宋体" panose="02010600030101010101" pitchFamily="2" charset="-122"/>
              </a:rPr>
              <a:t>把三角形数量增多，比如 连接三角形的每条边的中点。</a:t>
            </a:r>
            <a:endParaRPr lang="en-US" altLang="zh-CN" sz="2400" baseline="0" dirty="0">
              <a:latin typeface="宋体" panose="02010600030101010101" pitchFamily="2" charset="-122"/>
              <a:cs typeface="宋体" panose="02010600030101010101" pitchFamily="2" charset="-122"/>
            </a:endParaRPr>
          </a:p>
          <a:p>
            <a:pPr marL="0" indent="0">
              <a:buNone/>
            </a:pPr>
            <a:r>
              <a:rPr lang="en-US" altLang="zh-CN" sz="2400" dirty="0">
                <a:latin typeface="宋体" panose="02010600030101010101" pitchFamily="2" charset="-122"/>
                <a:cs typeface="宋体" panose="02010600030101010101" pitchFamily="2" charset="-122"/>
              </a:rPr>
              <a:t>2.</a:t>
            </a:r>
            <a:r>
              <a:rPr lang="zh-CN" altLang="en-US" sz="2400" dirty="0">
                <a:latin typeface="宋体" panose="02010600030101010101" pitchFamily="2" charset="-122"/>
                <a:cs typeface="宋体" panose="02010600030101010101" pitchFamily="2" charset="-122"/>
              </a:rPr>
              <a:t>把顶点分为老顶点和新的顶点，来调整他们的位置（加权平均），使平面更加光滑</a:t>
            </a:r>
            <a:endParaRPr lang="zh-CN" altLang="zh-CN" sz="2400" dirty="0">
              <a:latin typeface="宋体" panose="02010600030101010101" pitchFamily="2" charset="-122"/>
              <a:cs typeface="宋体" panose="02010600030101010101" pitchFamily="2" charset="-122"/>
            </a:endParaRPr>
          </a:p>
          <a:p>
            <a:pPr marL="0" indent="0">
              <a:buNone/>
            </a:pPr>
            <a:endParaRPr lang="zh-CN" altLang="en-US" dirty="0"/>
          </a:p>
        </p:txBody>
      </p:sp>
      <p:sp>
        <p:nvSpPr>
          <p:cNvPr id="4" name="灯片编号占位符 3"/>
          <p:cNvSpPr>
            <a:spLocks noGrp="1"/>
          </p:cNvSpPr>
          <p:nvPr>
            <p:ph type="sldNum" sz="quarter" idx="10"/>
          </p:nvPr>
        </p:nvSpPr>
        <p:spPr/>
        <p:txBody>
          <a:bodyPr/>
          <a:lstStyle/>
          <a:p>
            <a:fld id="{E9F17BB9-9CDD-491A-BF82-5D6AFE00870E}" type="slidenum">
              <a:rPr lang="en-US" smtClean="0">
                <a:solidFill>
                  <a:prstClr val="black"/>
                </a:solidFill>
              </a:rPr>
              <a:pPr/>
              <a:t>50</a:t>
            </a:fld>
            <a:endParaRPr lang="zh-CN" altLang="en-US">
              <a:solidFill>
                <a:prstClr val="black"/>
              </a:solidFill>
            </a:endParaRPr>
          </a:p>
        </p:txBody>
      </p:sp>
    </p:spTree>
    <p:extLst>
      <p:ext uri="{BB962C8B-B14F-4D97-AF65-F5344CB8AC3E}">
        <p14:creationId xmlns:p14="http://schemas.microsoft.com/office/powerpoint/2010/main" val="411636574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2400" dirty="0" err="1">
                <a:latin typeface="宋体" panose="02010600030101010101" pitchFamily="2" charset="-122"/>
                <a:cs typeface="宋体" panose="02010600030101010101" pitchFamily="2" charset="-122"/>
              </a:rPr>
              <a:t>Mipmap</a:t>
            </a:r>
            <a:r>
              <a:rPr lang="en-US" altLang="zh-CN" sz="2400" dirty="0">
                <a:latin typeface="宋体" panose="02010600030101010101" pitchFamily="2" charset="-122"/>
                <a:cs typeface="宋体" panose="02010600030101010101" pitchFamily="2" charset="-122"/>
              </a:rPr>
              <a:t>: </a:t>
            </a:r>
            <a:r>
              <a:rPr lang="zh-CN" altLang="en-US" sz="2400" dirty="0">
                <a:latin typeface="宋体" panose="02010600030101010101" pitchFamily="2" charset="-122"/>
                <a:cs typeface="宋体" panose="02010600030101010101" pitchFamily="2" charset="-122"/>
              </a:rPr>
              <a:t>根据观看者远近距离的不同，以不同分辨率将单一贴图以多重图像形式展现出来。</a:t>
            </a:r>
            <a:endParaRPr lang="en-US" altLang="zh-CN" sz="2400" dirty="0">
              <a:latin typeface="宋体" panose="02010600030101010101" pitchFamily="2" charset="-122"/>
              <a:cs typeface="宋体" panose="02010600030101010101" pitchFamily="2" charset="-122"/>
            </a:endParaRPr>
          </a:p>
          <a:p>
            <a:r>
              <a:rPr lang="zh-CN" altLang="en-US" sz="2400" dirty="0">
                <a:latin typeface="宋体" panose="02010600030101010101" pitchFamily="2" charset="-122"/>
                <a:cs typeface="宋体" panose="02010600030101010101" pitchFamily="2" charset="-122"/>
              </a:rPr>
              <a:t>多层次结构图像，多层次结构几何体</a:t>
            </a:r>
            <a:endParaRPr lang="en-US" altLang="zh-CN" sz="2400" dirty="0">
              <a:latin typeface="宋体" panose="02010600030101010101" pitchFamily="2" charset="-122"/>
              <a:cs typeface="宋体" panose="02010600030101010101" pitchFamily="2" charset="-122"/>
            </a:endParaRPr>
          </a:p>
          <a:p>
            <a:r>
              <a:rPr lang="zh-CN" altLang="en-US" sz="2400" dirty="0">
                <a:latin typeface="宋体" panose="02010600030101010101" pitchFamily="2" charset="-122"/>
                <a:cs typeface="宋体" panose="02010600030101010101" pitchFamily="2" charset="-122"/>
              </a:rPr>
              <a:t>简单简化计算：边坍缩，选取重要度低的边合并成一条边。</a:t>
            </a:r>
            <a:endParaRPr lang="zh-CN" altLang="zh-CN" sz="2400" dirty="0">
              <a:latin typeface="宋体" panose="02010600030101010101" pitchFamily="2" charset="-122"/>
              <a:cs typeface="宋体" panose="02010600030101010101" pitchFamily="2" charset="-122"/>
            </a:endParaRPr>
          </a:p>
        </p:txBody>
      </p:sp>
      <p:sp>
        <p:nvSpPr>
          <p:cNvPr id="4" name="灯片编号占位符 3"/>
          <p:cNvSpPr>
            <a:spLocks noGrp="1"/>
          </p:cNvSpPr>
          <p:nvPr>
            <p:ph type="sldNum" sz="quarter" idx="10"/>
          </p:nvPr>
        </p:nvSpPr>
        <p:spPr/>
        <p:txBody>
          <a:bodyPr/>
          <a:lstStyle/>
          <a:p>
            <a:fld id="{E9F17BB9-9CDD-491A-BF82-5D6AFE00870E}" type="slidenum">
              <a:rPr lang="en-US" smtClean="0">
                <a:solidFill>
                  <a:prstClr val="black"/>
                </a:solidFill>
              </a:rPr>
              <a:pPr/>
              <a:t>51</a:t>
            </a:fld>
            <a:endParaRPr lang="zh-CN" altLang="en-US">
              <a:solidFill>
                <a:prstClr val="black"/>
              </a:solidFill>
            </a:endParaRPr>
          </a:p>
        </p:txBody>
      </p:sp>
    </p:spTree>
    <p:extLst>
      <p:ext uri="{BB962C8B-B14F-4D97-AF65-F5344CB8AC3E}">
        <p14:creationId xmlns:p14="http://schemas.microsoft.com/office/powerpoint/2010/main" val="318423080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2400" dirty="0">
              <a:latin typeface="宋体" panose="02010600030101010101" pitchFamily="2" charset="-122"/>
              <a:cs typeface="宋体" panose="02010600030101010101" pitchFamily="2" charset="-122"/>
            </a:endParaRPr>
          </a:p>
        </p:txBody>
      </p:sp>
      <p:sp>
        <p:nvSpPr>
          <p:cNvPr id="4" name="灯片编号占位符 3"/>
          <p:cNvSpPr>
            <a:spLocks noGrp="1"/>
          </p:cNvSpPr>
          <p:nvPr>
            <p:ph type="sldNum" sz="quarter" idx="10"/>
          </p:nvPr>
        </p:nvSpPr>
        <p:spPr/>
        <p:txBody>
          <a:bodyPr/>
          <a:lstStyle/>
          <a:p>
            <a:fld id="{E9F17BB9-9CDD-491A-BF82-5D6AFE00870E}" type="slidenum">
              <a:rPr lang="en-US" smtClean="0">
                <a:solidFill>
                  <a:prstClr val="black"/>
                </a:solidFill>
              </a:rPr>
              <a:pPr/>
              <a:t>52</a:t>
            </a:fld>
            <a:endParaRPr lang="zh-CN" altLang="en-US">
              <a:solidFill>
                <a:prstClr val="black"/>
              </a:solidFill>
            </a:endParaRPr>
          </a:p>
        </p:txBody>
      </p:sp>
    </p:spTree>
    <p:extLst>
      <p:ext uri="{BB962C8B-B14F-4D97-AF65-F5344CB8AC3E}">
        <p14:creationId xmlns:p14="http://schemas.microsoft.com/office/powerpoint/2010/main" val="954356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buSzPct val="25000"/>
            </a:pPr>
            <a:endParaRPr lang="zh-CN" sz="2800" kern="0" dirty="0">
              <a:solidFill>
                <a:srgbClr val="434343"/>
              </a:solidFill>
              <a:latin typeface="宋体" panose="02010600030101010101" pitchFamily="2" charset="-122"/>
              <a:ea typeface="宋体" panose="02010600030101010101" pitchFamily="2" charset="-122"/>
              <a:cs typeface="宋体" panose="02010600030101010101" pitchFamily="2" charset="-122"/>
              <a:sym typeface="Calibri" panose="020F0502020204030204"/>
            </a:endParaRPr>
          </a:p>
        </p:txBody>
      </p:sp>
      <p:sp>
        <p:nvSpPr>
          <p:cNvPr id="4" name="Slide Number Placeholder 3"/>
          <p:cNvSpPr>
            <a:spLocks noGrp="1"/>
          </p:cNvSpPr>
          <p:nvPr>
            <p:ph type="sldNum" sz="quarter" idx="10"/>
          </p:nvPr>
        </p:nvSpPr>
        <p:spPr/>
        <p:txBody>
          <a:bodyPr/>
          <a:lstStyle/>
          <a:p>
            <a:fld id="{438DF56B-8CBC-4293-992F-179621AF3D25}" type="slidenum">
              <a:rPr lang="en-AU" smtClean="0">
                <a:solidFill>
                  <a:prstClr val="black"/>
                </a:solidFill>
              </a:rPr>
              <a:t>53</a:t>
            </a:fld>
            <a:endParaRPr lang="zh-CN">
              <a:solidFill>
                <a:prstClr val="black"/>
              </a:solidFill>
            </a:endParaRPr>
          </a:p>
        </p:txBody>
      </p:sp>
    </p:spTree>
    <p:extLst>
      <p:ext uri="{BB962C8B-B14F-4D97-AF65-F5344CB8AC3E}">
        <p14:creationId xmlns:p14="http://schemas.microsoft.com/office/powerpoint/2010/main" val="32763007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2400" dirty="0">
              <a:latin typeface="宋体" panose="02010600030101010101" pitchFamily="2" charset="-122"/>
              <a:cs typeface="宋体" panose="02010600030101010101" pitchFamily="2" charset="-122"/>
            </a:endParaRPr>
          </a:p>
        </p:txBody>
      </p:sp>
      <p:sp>
        <p:nvSpPr>
          <p:cNvPr id="4" name="灯片编号占位符 3"/>
          <p:cNvSpPr>
            <a:spLocks noGrp="1"/>
          </p:cNvSpPr>
          <p:nvPr>
            <p:ph type="sldNum" sz="quarter" idx="10"/>
          </p:nvPr>
        </p:nvSpPr>
        <p:spPr/>
        <p:txBody>
          <a:bodyPr/>
          <a:lstStyle/>
          <a:p>
            <a:fld id="{E9F17BB9-9CDD-491A-BF82-5D6AFE00870E}" type="slidenum">
              <a:rPr lang="en-US" smtClean="0">
                <a:solidFill>
                  <a:prstClr val="black"/>
                </a:solidFill>
              </a:rPr>
              <a:pPr/>
              <a:t>54</a:t>
            </a:fld>
            <a:endParaRPr lang="zh-CN" altLang="en-US">
              <a:solidFill>
                <a:prstClr val="black"/>
              </a:solidFill>
            </a:endParaRPr>
          </a:p>
        </p:txBody>
      </p:sp>
    </p:spTree>
    <p:extLst>
      <p:ext uri="{BB962C8B-B14F-4D97-AF65-F5344CB8AC3E}">
        <p14:creationId xmlns:p14="http://schemas.microsoft.com/office/powerpoint/2010/main" val="24618238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2400" dirty="0">
                <a:latin typeface="宋体" panose="02010600030101010101" pitchFamily="2" charset="-122"/>
                <a:cs typeface="宋体" panose="02010600030101010101" pitchFamily="2" charset="-122"/>
              </a:rPr>
              <a:t>为了使三角形里顶点的属性可以平滑的过渡（插值），这里引入了重心坐标。</a:t>
            </a:r>
            <a:endParaRPr lang="en-US" altLang="zh-CN" sz="2400" dirty="0">
              <a:latin typeface="宋体" panose="02010600030101010101" pitchFamily="2" charset="-122"/>
              <a:cs typeface="宋体" panose="02010600030101010101" pitchFamily="2" charset="-122"/>
            </a:endParaRPr>
          </a:p>
          <a:p>
            <a:r>
              <a:rPr lang="zh-CN" altLang="en-US" sz="2400" dirty="0">
                <a:latin typeface="宋体" panose="02010600030101010101" pitchFamily="2" charset="-122"/>
                <a:cs typeface="宋体" panose="02010600030101010101" pitchFamily="2" charset="-122"/>
              </a:rPr>
              <a:t>重心坐标可以用线性组合的方式来表示三角形内部任意的点，这样就可以将三角形的顶点（各个属性）之间进行平滑过渡了。</a:t>
            </a:r>
            <a:endParaRPr lang="en-US" altLang="zh-CN" sz="2400" dirty="0">
              <a:latin typeface="宋体" panose="02010600030101010101" pitchFamily="2" charset="-122"/>
              <a:cs typeface="宋体" panose="02010600030101010101" pitchFamily="2" charset="-122"/>
            </a:endParaRPr>
          </a:p>
          <a:p>
            <a:endParaRPr lang="zh-CN" altLang="zh-CN" sz="2400" dirty="0">
              <a:latin typeface="宋体" panose="02010600030101010101" pitchFamily="2" charset="-122"/>
              <a:cs typeface="宋体" panose="02010600030101010101" pitchFamily="2" charset="-122"/>
            </a:endParaRPr>
          </a:p>
          <a:p>
            <a:endParaRPr lang="zh-CN" altLang="zh-CN" sz="2400" dirty="0">
              <a:latin typeface="宋体" panose="02010600030101010101" pitchFamily="2" charset="-122"/>
              <a:cs typeface="宋体" panose="02010600030101010101" pitchFamily="2" charset="-122"/>
            </a:endParaRPr>
          </a:p>
        </p:txBody>
      </p:sp>
      <p:sp>
        <p:nvSpPr>
          <p:cNvPr id="4" name="灯片编号占位符 3"/>
          <p:cNvSpPr>
            <a:spLocks noGrp="1"/>
          </p:cNvSpPr>
          <p:nvPr>
            <p:ph type="sldNum" sz="quarter" idx="10"/>
          </p:nvPr>
        </p:nvSpPr>
        <p:spPr/>
        <p:txBody>
          <a:bodyPr/>
          <a:lstStyle/>
          <a:p>
            <a:fld id="{E9F17BB9-9CDD-491A-BF82-5D6AFE00870E}" type="slidenum">
              <a:rPr lang="en-US" smtClean="0">
                <a:solidFill>
                  <a:prstClr val="black"/>
                </a:solidFill>
              </a:rPr>
              <a:pPr/>
              <a:t>55</a:t>
            </a:fld>
            <a:endParaRPr lang="zh-CN" altLang="en-US">
              <a:solidFill>
                <a:prstClr val="black"/>
              </a:solidFill>
            </a:endParaRPr>
          </a:p>
        </p:txBody>
      </p:sp>
    </p:spTree>
    <p:extLst>
      <p:ext uri="{BB962C8B-B14F-4D97-AF65-F5344CB8AC3E}">
        <p14:creationId xmlns:p14="http://schemas.microsoft.com/office/powerpoint/2010/main" val="173033615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1828800" rtl="0" eaLnBrk="1" fontAlgn="auto" latinLnBrk="0" hangingPunct="1">
              <a:lnSpc>
                <a:spcPct val="100000"/>
              </a:lnSpc>
              <a:spcBef>
                <a:spcPts val="0"/>
              </a:spcBef>
              <a:spcAft>
                <a:spcPts val="0"/>
              </a:spcAft>
              <a:buClrTx/>
              <a:buSzTx/>
              <a:buFontTx/>
              <a:buNone/>
              <a:tabLst/>
              <a:defRPr/>
            </a:pPr>
            <a:r>
              <a:rPr lang="zh-CN" altLang="en-US" sz="2400" dirty="0">
                <a:solidFill>
                  <a:srgbClr val="000000"/>
                </a:solidFill>
              </a:rPr>
              <a:t>重心坐标可以帮助我们找到平面上任意一点的</a:t>
            </a:r>
            <a:r>
              <a:rPr lang="en-US" altLang="zh-CN" sz="2400" dirty="0" err="1">
                <a:solidFill>
                  <a:srgbClr val="000000"/>
                </a:solidFill>
              </a:rPr>
              <a:t>uv</a:t>
            </a:r>
            <a:r>
              <a:rPr lang="en-US" altLang="zh-CN" sz="2400" dirty="0">
                <a:solidFill>
                  <a:srgbClr val="000000"/>
                </a:solidFill>
              </a:rPr>
              <a:t>, </a:t>
            </a:r>
            <a:r>
              <a:rPr lang="zh-CN" altLang="en-US" sz="2400" dirty="0">
                <a:solidFill>
                  <a:srgbClr val="000000"/>
                </a:solidFill>
              </a:rPr>
              <a:t>因此可以对应找到纹理上对应的贴图信息；当贴图尺寸和屏幕分辨率不匹配，为了找到合适的纹理信息，需要进行纹理过滤。</a:t>
            </a:r>
            <a:endParaRPr lang="en-US" altLang="zh-CN" sz="2400" dirty="0">
              <a:solidFill>
                <a:srgbClr val="000000"/>
              </a:solidFill>
            </a:endParaRPr>
          </a:p>
          <a:p>
            <a:pPr marL="0" marR="0" indent="0" algn="l" defTabSz="1828800" rtl="0" eaLnBrk="1" fontAlgn="auto" latinLnBrk="0" hangingPunct="1">
              <a:lnSpc>
                <a:spcPct val="100000"/>
              </a:lnSpc>
              <a:spcBef>
                <a:spcPts val="0"/>
              </a:spcBef>
              <a:spcAft>
                <a:spcPts val="0"/>
              </a:spcAft>
              <a:buClrTx/>
              <a:buSzTx/>
              <a:buFontTx/>
              <a:buNone/>
              <a:tabLst/>
              <a:defRPr/>
            </a:pPr>
            <a:r>
              <a:rPr lang="zh-CN" altLang="en-US" sz="2400" dirty="0">
                <a:solidFill>
                  <a:srgbClr val="000000"/>
                </a:solidFill>
              </a:rPr>
              <a:t>图形硬件计算像素中心落入纹理空间的位置时候，会对纹理贴图进行采样，采样通常需要多于一个采样点，把采样结果混合以得到实际颜色的过程叫纹理过滤。</a:t>
            </a:r>
            <a:endParaRPr lang="en-US" altLang="zh-CN" sz="2400" dirty="0">
              <a:solidFill>
                <a:srgbClr val="000000"/>
              </a:solidFill>
            </a:endParaRPr>
          </a:p>
          <a:p>
            <a:endParaRPr lang="en-US" altLang="zh-CN" sz="2400" dirty="0">
              <a:latin typeface="宋体" panose="02010600030101010101" pitchFamily="2" charset="-122"/>
              <a:cs typeface="宋体" panose="02010600030101010101" pitchFamily="2" charset="-122"/>
            </a:endParaRPr>
          </a:p>
          <a:p>
            <a:r>
              <a:rPr lang="zh-CN" altLang="en-US" sz="2400" dirty="0">
                <a:latin typeface="宋体" panose="02010600030101010101" pitchFamily="2" charset="-122"/>
                <a:cs typeface="宋体" panose="02010600030101010101" pitchFamily="2" charset="-122"/>
              </a:rPr>
              <a:t>最邻近：最接近像素中心的纹素（</a:t>
            </a:r>
            <a:r>
              <a:rPr lang="en-US" altLang="zh-CN" sz="2400" dirty="0" err="1">
                <a:latin typeface="宋体" panose="02010600030101010101" pitchFamily="2" charset="-122"/>
                <a:cs typeface="宋体" panose="02010600030101010101" pitchFamily="2" charset="-122"/>
              </a:rPr>
              <a:t>texel</a:t>
            </a:r>
            <a:r>
              <a:rPr lang="zh-CN" altLang="en-US" sz="2400" dirty="0">
                <a:latin typeface="宋体" panose="02010600030101010101" pitchFamily="2" charset="-122"/>
                <a:cs typeface="宋体" panose="02010600030101010101" pitchFamily="2" charset="-122"/>
              </a:rPr>
              <a:t>）或者 做</a:t>
            </a:r>
            <a:r>
              <a:rPr lang="zh-CN" altLang="en-US" sz="2400" baseline="0" dirty="0">
                <a:latin typeface="宋体" panose="02010600030101010101" pitchFamily="2" charset="-122"/>
                <a:cs typeface="宋体" panose="02010600030101010101" pitchFamily="2" charset="-122"/>
              </a:rPr>
              <a:t>简单的四舍五入。</a:t>
            </a:r>
            <a:endParaRPr lang="en-US" altLang="zh-CN" sz="2400" baseline="0" dirty="0">
              <a:latin typeface="宋体" panose="02010600030101010101" pitchFamily="2" charset="-122"/>
              <a:cs typeface="宋体" panose="02010600030101010101" pitchFamily="2" charset="-122"/>
            </a:endParaRPr>
          </a:p>
          <a:p>
            <a:r>
              <a:rPr lang="zh-CN" altLang="en-US" sz="2400" baseline="0" dirty="0">
                <a:latin typeface="宋体" panose="02010600030101010101" pitchFamily="2" charset="-122"/>
                <a:cs typeface="宋体" panose="02010600030101010101" pitchFamily="2" charset="-122"/>
              </a:rPr>
              <a:t>双线性：围绕像素点中心的</a:t>
            </a:r>
            <a:r>
              <a:rPr lang="en-US" altLang="zh-CN" sz="2400" baseline="0" dirty="0">
                <a:latin typeface="宋体" panose="02010600030101010101" pitchFamily="2" charset="-122"/>
                <a:cs typeface="宋体" panose="02010600030101010101" pitchFamily="2" charset="-122"/>
              </a:rPr>
              <a:t>4</a:t>
            </a:r>
            <a:r>
              <a:rPr lang="zh-CN" altLang="en-US" sz="2400" baseline="0" dirty="0">
                <a:latin typeface="宋体" panose="02010600030101010101" pitchFamily="2" charset="-122"/>
                <a:cs typeface="宋体" panose="02010600030101010101" pitchFamily="2" charset="-122"/>
              </a:rPr>
              <a:t>个文素采样，计算该</a:t>
            </a:r>
            <a:r>
              <a:rPr lang="en-US" altLang="zh-CN" sz="2400" baseline="0" dirty="0">
                <a:latin typeface="宋体" panose="02010600030101010101" pitchFamily="2" charset="-122"/>
                <a:cs typeface="宋体" panose="02010600030101010101" pitchFamily="2" charset="-122"/>
              </a:rPr>
              <a:t>4</a:t>
            </a:r>
            <a:r>
              <a:rPr lang="zh-CN" altLang="en-US" sz="2400" baseline="0" dirty="0">
                <a:latin typeface="宋体" panose="02010600030101010101" pitchFamily="2" charset="-122"/>
                <a:cs typeface="宋体" panose="02010600030101010101" pitchFamily="2" charset="-122"/>
              </a:rPr>
              <a:t>个颜色的加权平均。</a:t>
            </a:r>
            <a:endParaRPr lang="zh-CN" altLang="zh-CN" sz="2400" dirty="0">
              <a:latin typeface="宋体" panose="02010600030101010101" pitchFamily="2" charset="-122"/>
              <a:cs typeface="宋体" panose="02010600030101010101" pitchFamily="2" charset="-122"/>
            </a:endParaRPr>
          </a:p>
        </p:txBody>
      </p:sp>
      <p:sp>
        <p:nvSpPr>
          <p:cNvPr id="4" name="灯片编号占位符 3"/>
          <p:cNvSpPr>
            <a:spLocks noGrp="1"/>
          </p:cNvSpPr>
          <p:nvPr>
            <p:ph type="sldNum" sz="quarter" idx="10"/>
          </p:nvPr>
        </p:nvSpPr>
        <p:spPr/>
        <p:txBody>
          <a:bodyPr/>
          <a:lstStyle/>
          <a:p>
            <a:fld id="{E9F17BB9-9CDD-491A-BF82-5D6AFE00870E}" type="slidenum">
              <a:rPr lang="en-US" smtClean="0">
                <a:solidFill>
                  <a:prstClr val="black"/>
                </a:solidFill>
              </a:rPr>
              <a:pPr/>
              <a:t>56</a:t>
            </a:fld>
            <a:endParaRPr lang="zh-CN" altLang="en-US">
              <a:solidFill>
                <a:prstClr val="black"/>
              </a:solidFill>
            </a:endParaRPr>
          </a:p>
        </p:txBody>
      </p:sp>
    </p:spTree>
    <p:extLst>
      <p:ext uri="{BB962C8B-B14F-4D97-AF65-F5344CB8AC3E}">
        <p14:creationId xmlns:p14="http://schemas.microsoft.com/office/powerpoint/2010/main" val="222998914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spcBef>
                <a:spcPts val="600"/>
              </a:spcBef>
              <a:spcAft>
                <a:spcPts val="600"/>
              </a:spcAft>
              <a:buFont typeface="Arial" panose="020B0604020202020204" pitchFamily="34" charset="0"/>
              <a:buNone/>
            </a:pPr>
            <a:r>
              <a:rPr lang="zh-CN" altLang="en-US" sz="2400" dirty="0">
                <a:solidFill>
                  <a:srgbClr val="000000"/>
                </a:solidFill>
              </a:rPr>
              <a:t>近处一个像素覆盖纹理较小，远处一个像素覆盖纹理较大。</a:t>
            </a:r>
            <a:endParaRPr lang="en-US" altLang="zh-CN" sz="2400" dirty="0">
              <a:solidFill>
                <a:srgbClr val="000000"/>
              </a:solidFill>
            </a:endParaRPr>
          </a:p>
          <a:p>
            <a:pPr marL="0" indent="0">
              <a:spcBef>
                <a:spcPts val="600"/>
              </a:spcBef>
              <a:spcAft>
                <a:spcPts val="600"/>
              </a:spcAft>
              <a:buFont typeface="Arial" panose="020B0604020202020204" pitchFamily="34" charset="0"/>
              <a:buNone/>
            </a:pPr>
            <a:r>
              <a:rPr lang="zh-CN" altLang="en-US" sz="2400" dirty="0">
                <a:solidFill>
                  <a:srgbClr val="000000"/>
                </a:solidFill>
              </a:rPr>
              <a:t>屏幕像素覆盖纹理大小各不相同。</a:t>
            </a:r>
            <a:endParaRPr lang="en-US" altLang="zh-CN" sz="2400" dirty="0">
              <a:solidFill>
                <a:srgbClr val="000000"/>
              </a:solidFill>
            </a:endParaRPr>
          </a:p>
          <a:p>
            <a:pPr marL="0" indent="0">
              <a:spcBef>
                <a:spcPts val="600"/>
              </a:spcBef>
              <a:spcAft>
                <a:spcPts val="600"/>
              </a:spcAft>
              <a:buFont typeface="Arial" panose="020B0604020202020204" pitchFamily="34" charset="0"/>
              <a:buNone/>
            </a:pPr>
            <a:r>
              <a:rPr lang="zh-CN" altLang="en-US" sz="2400" dirty="0">
                <a:solidFill>
                  <a:srgbClr val="000000"/>
                </a:solidFill>
              </a:rPr>
              <a:t>当仅仅使用插值 取像素值的时候 就会出现图上的现象，远处的像素会出现摩尔纹，近处会出现锯齿。加大采样点数量虽然可以提升显示效果，但是会带来更多的性能消耗。</a:t>
            </a:r>
            <a:endParaRPr lang="en-US" altLang="zh-CN" sz="2400" dirty="0">
              <a:solidFill>
                <a:srgbClr val="000000"/>
              </a:solidFill>
            </a:endParaRPr>
          </a:p>
          <a:p>
            <a:pPr marL="0" indent="0">
              <a:spcBef>
                <a:spcPts val="600"/>
              </a:spcBef>
              <a:spcAft>
                <a:spcPts val="600"/>
              </a:spcAft>
              <a:buFont typeface="Arial" panose="020B0604020202020204" pitchFamily="34" charset="0"/>
              <a:buNone/>
            </a:pPr>
            <a:r>
              <a:rPr lang="zh-CN" altLang="en-US" sz="2400" dirty="0">
                <a:solidFill>
                  <a:srgbClr val="000000"/>
                </a:solidFill>
              </a:rPr>
              <a:t>引入</a:t>
            </a:r>
            <a:r>
              <a:rPr lang="en-US" altLang="zh-CN" sz="2400" dirty="0" err="1">
                <a:solidFill>
                  <a:srgbClr val="000000"/>
                </a:solidFill>
              </a:rPr>
              <a:t>mipmap</a:t>
            </a:r>
            <a:r>
              <a:rPr lang="zh-CN" altLang="en-US" sz="2400" dirty="0">
                <a:solidFill>
                  <a:srgbClr val="000000"/>
                </a:solidFill>
              </a:rPr>
              <a:t>， 支持范围查询。</a:t>
            </a:r>
            <a:endParaRPr lang="en-US" altLang="zh-CN" sz="2400" dirty="0">
              <a:solidFill>
                <a:srgbClr val="000000"/>
              </a:solidFill>
            </a:endParaRPr>
          </a:p>
        </p:txBody>
      </p:sp>
      <p:sp>
        <p:nvSpPr>
          <p:cNvPr id="4" name="灯片编号占位符 3"/>
          <p:cNvSpPr>
            <a:spLocks noGrp="1"/>
          </p:cNvSpPr>
          <p:nvPr>
            <p:ph type="sldNum" sz="quarter" idx="10"/>
          </p:nvPr>
        </p:nvSpPr>
        <p:spPr/>
        <p:txBody>
          <a:bodyPr/>
          <a:lstStyle/>
          <a:p>
            <a:fld id="{E9F17BB9-9CDD-491A-BF82-5D6AFE00870E}" type="slidenum">
              <a:rPr lang="en-US" smtClean="0">
                <a:solidFill>
                  <a:prstClr val="black"/>
                </a:solidFill>
              </a:rPr>
              <a:pPr/>
              <a:t>57</a:t>
            </a:fld>
            <a:endParaRPr lang="zh-CN" altLang="en-US">
              <a:solidFill>
                <a:prstClr val="black"/>
              </a:solidFill>
            </a:endParaRPr>
          </a:p>
        </p:txBody>
      </p:sp>
    </p:spTree>
    <p:extLst>
      <p:ext uri="{BB962C8B-B14F-4D97-AF65-F5344CB8AC3E}">
        <p14:creationId xmlns:p14="http://schemas.microsoft.com/office/powerpoint/2010/main" val="93429733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1828800" rtl="0" eaLnBrk="1" fontAlgn="auto" latinLnBrk="0" hangingPunct="1">
              <a:lnSpc>
                <a:spcPct val="100000"/>
              </a:lnSpc>
              <a:spcBef>
                <a:spcPts val="0"/>
              </a:spcBef>
              <a:spcAft>
                <a:spcPts val="0"/>
              </a:spcAft>
              <a:buClrTx/>
              <a:buSzTx/>
              <a:buFontTx/>
              <a:buNone/>
              <a:tabLst/>
              <a:defRPr/>
            </a:pPr>
            <a:r>
              <a:rPr lang="en-US" altLang="zh-CN" sz="2400" dirty="0">
                <a:latin typeface="宋体" panose="02010600030101010101" pitchFamily="2" charset="-122"/>
                <a:cs typeface="宋体" panose="02010600030101010101" pitchFamily="2" charset="-122"/>
              </a:rPr>
              <a:t>1.</a:t>
            </a:r>
            <a:r>
              <a:rPr lang="zh-CN" altLang="en-US" sz="2400" dirty="0">
                <a:latin typeface="宋体" panose="02010600030101010101" pitchFamily="2" charset="-122"/>
                <a:cs typeface="宋体" panose="02010600030101010101" pitchFamily="2" charset="-122"/>
              </a:rPr>
              <a:t>取</a:t>
            </a:r>
            <a:r>
              <a:rPr lang="zh-CN" altLang="en-US" sz="2400" baseline="0" dirty="0">
                <a:latin typeface="宋体" panose="02010600030101010101" pitchFamily="2" charset="-122"/>
                <a:cs typeface="宋体" panose="02010600030101010101" pitchFamily="2" charset="-122"/>
              </a:rPr>
              <a:t> 屏幕像素 某一个点和周围相邻的像素点， 在 纹理空间 对应的坐标。</a:t>
            </a:r>
            <a:endParaRPr lang="en-US" altLang="zh-CN" sz="2400" baseline="0" dirty="0">
              <a:latin typeface="宋体" panose="02010600030101010101" pitchFamily="2" charset="-122"/>
              <a:cs typeface="宋体" panose="02010600030101010101" pitchFamily="2" charset="-122"/>
            </a:endParaRPr>
          </a:p>
          <a:p>
            <a:pPr marL="0" marR="0" indent="0" algn="l" defTabSz="1828800" rtl="0" eaLnBrk="1" fontAlgn="auto" latinLnBrk="0" hangingPunct="1">
              <a:lnSpc>
                <a:spcPct val="100000"/>
              </a:lnSpc>
              <a:spcBef>
                <a:spcPts val="0"/>
              </a:spcBef>
              <a:spcAft>
                <a:spcPts val="0"/>
              </a:spcAft>
              <a:buClrTx/>
              <a:buSzTx/>
              <a:buFontTx/>
              <a:buNone/>
              <a:tabLst/>
              <a:defRPr/>
            </a:pPr>
            <a:r>
              <a:rPr lang="en-US" altLang="zh-CN" sz="2400" dirty="0">
                <a:latin typeface="宋体" panose="02010600030101010101" pitchFamily="2" charset="-122"/>
                <a:cs typeface="宋体" panose="02010600030101010101" pitchFamily="2" charset="-122"/>
              </a:rPr>
              <a:t>2.</a:t>
            </a:r>
            <a:r>
              <a:rPr lang="zh-CN" altLang="en-US" sz="2400" dirty="0">
                <a:latin typeface="宋体" panose="02010600030101010101" pitchFamily="2" charset="-122"/>
                <a:cs typeface="宋体" panose="02010600030101010101" pitchFamily="2" charset="-122"/>
              </a:rPr>
              <a:t>根据贴图空间 映射的点可以计算大概占据多长的距离。 根据计算的距离可以近似知道一个像素在纹理上所占据的面积是多大。如图上粉色区域。</a:t>
            </a:r>
            <a:endParaRPr lang="en-US" altLang="zh-CN" sz="2400" dirty="0">
              <a:latin typeface="宋体" panose="02010600030101010101" pitchFamily="2" charset="-122"/>
              <a:cs typeface="宋体" panose="02010600030101010101" pitchFamily="2" charset="-122"/>
            </a:endParaRPr>
          </a:p>
          <a:p>
            <a:pPr marL="0" marR="0" indent="0" algn="l" defTabSz="1828800" rtl="0" eaLnBrk="1" fontAlgn="auto" latinLnBrk="0" hangingPunct="1">
              <a:lnSpc>
                <a:spcPct val="100000"/>
              </a:lnSpc>
              <a:spcBef>
                <a:spcPts val="0"/>
              </a:spcBef>
              <a:spcAft>
                <a:spcPts val="0"/>
              </a:spcAft>
              <a:buClrTx/>
              <a:buSzTx/>
              <a:buFontTx/>
              <a:buNone/>
              <a:tabLst/>
              <a:defRPr/>
            </a:pPr>
            <a:r>
              <a:rPr lang="en-US" altLang="zh-CN" sz="2400" dirty="0">
                <a:latin typeface="宋体" panose="02010600030101010101" pitchFamily="2" charset="-122"/>
                <a:cs typeface="宋体" panose="02010600030101010101" pitchFamily="2" charset="-122"/>
              </a:rPr>
              <a:t>3.</a:t>
            </a:r>
            <a:r>
              <a:rPr lang="zh-CN" altLang="en-US" sz="2400" dirty="0">
                <a:solidFill>
                  <a:srgbClr val="000000"/>
                </a:solidFill>
              </a:rPr>
              <a:t>如果计算的区域大小</a:t>
            </a:r>
            <a:r>
              <a:rPr lang="en-US" altLang="zh-CN" sz="2400" dirty="0">
                <a:solidFill>
                  <a:srgbClr val="000000"/>
                </a:solidFill>
              </a:rPr>
              <a:t>1x1, </a:t>
            </a:r>
            <a:r>
              <a:rPr lang="zh-CN" altLang="en-US" sz="2400" dirty="0">
                <a:solidFill>
                  <a:srgbClr val="000000"/>
                </a:solidFill>
              </a:rPr>
              <a:t>则直接使用原始贴图。 原则就是  这个区域在第几层</a:t>
            </a:r>
            <a:r>
              <a:rPr lang="en-US" altLang="zh-CN" sz="2400" dirty="0" err="1">
                <a:solidFill>
                  <a:srgbClr val="000000"/>
                </a:solidFill>
              </a:rPr>
              <a:t>mipmap</a:t>
            </a:r>
            <a:r>
              <a:rPr lang="zh-CN" altLang="en-US" sz="2400" dirty="0">
                <a:solidFill>
                  <a:srgbClr val="000000"/>
                </a:solidFill>
              </a:rPr>
              <a:t>可以变成一个像素的大小，那么就用那一层。查询关系就是 </a:t>
            </a:r>
            <a:r>
              <a:rPr lang="en-US" altLang="zh-CN" sz="2400" dirty="0">
                <a:solidFill>
                  <a:srgbClr val="000000"/>
                </a:solidFill>
              </a:rPr>
              <a:t>D = log2L,</a:t>
            </a:r>
            <a:r>
              <a:rPr lang="en-US" altLang="zh-CN" sz="2400" baseline="0" dirty="0">
                <a:solidFill>
                  <a:srgbClr val="000000"/>
                </a:solidFill>
              </a:rPr>
              <a:t> </a:t>
            </a:r>
            <a:r>
              <a:rPr lang="zh-CN" altLang="en-US" sz="2400" baseline="0" dirty="0">
                <a:solidFill>
                  <a:srgbClr val="000000"/>
                </a:solidFill>
              </a:rPr>
              <a:t>如上图， </a:t>
            </a:r>
            <a:r>
              <a:rPr lang="en-US" altLang="zh-CN" sz="2400" baseline="0" dirty="0">
                <a:solidFill>
                  <a:srgbClr val="000000"/>
                </a:solidFill>
              </a:rPr>
              <a:t>D</a:t>
            </a:r>
            <a:r>
              <a:rPr lang="zh-CN" altLang="en-US" sz="2400" baseline="0" dirty="0">
                <a:solidFill>
                  <a:srgbClr val="000000"/>
                </a:solidFill>
              </a:rPr>
              <a:t>是 </a:t>
            </a:r>
            <a:r>
              <a:rPr lang="en-US" altLang="zh-CN" sz="2400" baseline="0" dirty="0" err="1">
                <a:solidFill>
                  <a:srgbClr val="000000"/>
                </a:solidFill>
              </a:rPr>
              <a:t>mipmap</a:t>
            </a:r>
            <a:r>
              <a:rPr lang="en-US" altLang="zh-CN" sz="2400" baseline="0" dirty="0">
                <a:solidFill>
                  <a:srgbClr val="000000"/>
                </a:solidFill>
              </a:rPr>
              <a:t> level</a:t>
            </a:r>
            <a:r>
              <a:rPr lang="zh-CN" altLang="en-US" sz="2400" baseline="0" dirty="0">
                <a:solidFill>
                  <a:srgbClr val="000000"/>
                </a:solidFill>
              </a:rPr>
              <a:t>。</a:t>
            </a:r>
            <a:endParaRPr lang="en-US" altLang="zh-CN" sz="2400" baseline="0" dirty="0">
              <a:solidFill>
                <a:srgbClr val="000000"/>
              </a:solidFill>
            </a:endParaRPr>
          </a:p>
          <a:p>
            <a:pPr marL="0" marR="0" indent="0" algn="l" defTabSz="1828800" rtl="0" eaLnBrk="1" fontAlgn="auto" latinLnBrk="0" hangingPunct="1">
              <a:lnSpc>
                <a:spcPct val="100000"/>
              </a:lnSpc>
              <a:spcBef>
                <a:spcPts val="0"/>
              </a:spcBef>
              <a:spcAft>
                <a:spcPts val="0"/>
              </a:spcAft>
              <a:buClrTx/>
              <a:buSzTx/>
              <a:buFontTx/>
              <a:buNone/>
              <a:tabLst/>
              <a:defRPr/>
            </a:pPr>
            <a:r>
              <a:rPr lang="en-US" altLang="zh-CN" sz="2400" baseline="0" dirty="0">
                <a:solidFill>
                  <a:srgbClr val="000000"/>
                </a:solidFill>
              </a:rPr>
              <a:t>4.</a:t>
            </a:r>
            <a:r>
              <a:rPr lang="zh-CN" altLang="en-US" sz="2400" baseline="0" dirty="0">
                <a:solidFill>
                  <a:srgbClr val="000000"/>
                </a:solidFill>
              </a:rPr>
              <a:t>不同等级的 </a:t>
            </a:r>
            <a:r>
              <a:rPr lang="en-US" altLang="zh-CN" sz="2400" baseline="0" dirty="0" err="1">
                <a:solidFill>
                  <a:srgbClr val="000000"/>
                </a:solidFill>
              </a:rPr>
              <a:t>mipmap</a:t>
            </a:r>
            <a:r>
              <a:rPr lang="en-US" altLang="zh-CN" sz="2400" baseline="0" dirty="0">
                <a:solidFill>
                  <a:srgbClr val="000000"/>
                </a:solidFill>
              </a:rPr>
              <a:t> </a:t>
            </a:r>
            <a:r>
              <a:rPr lang="zh-CN" altLang="en-US" sz="2400" baseline="0" dirty="0">
                <a:solidFill>
                  <a:srgbClr val="000000"/>
                </a:solidFill>
              </a:rPr>
              <a:t>之间的像素过渡，会选取临近的两层</a:t>
            </a:r>
            <a:r>
              <a:rPr lang="en-US" altLang="zh-CN" sz="2400" baseline="0" dirty="0" err="1">
                <a:solidFill>
                  <a:srgbClr val="000000"/>
                </a:solidFill>
              </a:rPr>
              <a:t>mipmap</a:t>
            </a:r>
            <a:r>
              <a:rPr lang="en-US" altLang="zh-CN" sz="2400" baseline="0" dirty="0">
                <a:solidFill>
                  <a:srgbClr val="000000"/>
                </a:solidFill>
              </a:rPr>
              <a:t> level, </a:t>
            </a:r>
            <a:r>
              <a:rPr lang="zh-CN" altLang="en-US" sz="2400" baseline="0" dirty="0">
                <a:solidFill>
                  <a:srgbClr val="000000"/>
                </a:solidFill>
              </a:rPr>
              <a:t>在两层内部 各自做双线性插值</a:t>
            </a:r>
            <a:r>
              <a:rPr lang="zh-CN" altLang="en-US" sz="2400" dirty="0">
                <a:solidFill>
                  <a:srgbClr val="000000"/>
                </a:solidFill>
              </a:rPr>
              <a:t>， 将层与层之间的结果再做一次插值，得到过渡的</a:t>
            </a:r>
            <a:r>
              <a:rPr lang="en-US" altLang="zh-CN" sz="2400" dirty="0" err="1">
                <a:solidFill>
                  <a:srgbClr val="000000"/>
                </a:solidFill>
              </a:rPr>
              <a:t>mipmap</a:t>
            </a:r>
            <a:r>
              <a:rPr lang="en-US" altLang="zh-CN" sz="2400" dirty="0">
                <a:solidFill>
                  <a:srgbClr val="000000"/>
                </a:solidFill>
              </a:rPr>
              <a:t> </a:t>
            </a:r>
            <a:r>
              <a:rPr lang="zh-CN" altLang="en-US" sz="2400" dirty="0">
                <a:solidFill>
                  <a:srgbClr val="000000"/>
                </a:solidFill>
              </a:rPr>
              <a:t>结果。</a:t>
            </a:r>
            <a:endParaRPr lang="zh-CN" altLang="zh-CN" sz="2400" dirty="0">
              <a:latin typeface="宋体" panose="02010600030101010101" pitchFamily="2" charset="-122"/>
              <a:cs typeface="宋体" panose="02010600030101010101" pitchFamily="2" charset="-122"/>
            </a:endParaRPr>
          </a:p>
        </p:txBody>
      </p:sp>
      <p:sp>
        <p:nvSpPr>
          <p:cNvPr id="4" name="灯片编号占位符 3"/>
          <p:cNvSpPr>
            <a:spLocks noGrp="1"/>
          </p:cNvSpPr>
          <p:nvPr>
            <p:ph type="sldNum" sz="quarter" idx="10"/>
          </p:nvPr>
        </p:nvSpPr>
        <p:spPr/>
        <p:txBody>
          <a:bodyPr/>
          <a:lstStyle/>
          <a:p>
            <a:fld id="{E9F17BB9-9CDD-491A-BF82-5D6AFE00870E}" type="slidenum">
              <a:rPr lang="en-US" smtClean="0">
                <a:solidFill>
                  <a:prstClr val="black"/>
                </a:solidFill>
              </a:rPr>
              <a:pPr/>
              <a:t>58</a:t>
            </a:fld>
            <a:endParaRPr lang="zh-CN" altLang="en-US">
              <a:solidFill>
                <a:prstClr val="black"/>
              </a:solidFill>
            </a:endParaRPr>
          </a:p>
        </p:txBody>
      </p:sp>
    </p:spTree>
    <p:extLst>
      <p:ext uri="{BB962C8B-B14F-4D97-AF65-F5344CB8AC3E}">
        <p14:creationId xmlns:p14="http://schemas.microsoft.com/office/powerpoint/2010/main" val="373415270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err="1"/>
              <a:t>Mipmap</a:t>
            </a:r>
            <a:r>
              <a:rPr lang="en-US" altLang="zh-CN" dirty="0"/>
              <a:t> </a:t>
            </a:r>
            <a:r>
              <a:rPr lang="zh-CN" altLang="en-US" dirty="0"/>
              <a:t>采样结果， 不同</a:t>
            </a:r>
            <a:r>
              <a:rPr lang="en-US" altLang="zh-CN" dirty="0" err="1"/>
              <a:t>mipmap</a:t>
            </a:r>
            <a:r>
              <a:rPr lang="zh-CN" altLang="en-US" dirty="0"/>
              <a:t>等级之间因为采用三线性插值， 可以看到有明显的过渡效果</a:t>
            </a:r>
            <a:endParaRPr lang="en-US" dirty="0"/>
          </a:p>
        </p:txBody>
      </p:sp>
      <p:sp>
        <p:nvSpPr>
          <p:cNvPr id="4" name="Slide Number Placeholder 3"/>
          <p:cNvSpPr>
            <a:spLocks noGrp="1"/>
          </p:cNvSpPr>
          <p:nvPr>
            <p:ph type="sldNum" sz="quarter" idx="10"/>
          </p:nvPr>
        </p:nvSpPr>
        <p:spPr/>
        <p:txBody>
          <a:bodyPr/>
          <a:lstStyle/>
          <a:p>
            <a:fld id="{E9F17BB9-9CDD-491A-BF82-5D6AFE00870E}" type="slidenum">
              <a:rPr lang="en-US" smtClean="0"/>
              <a:t>59</a:t>
            </a:fld>
            <a:endParaRPr lang="zh-CN"/>
          </a:p>
        </p:txBody>
      </p:sp>
    </p:spTree>
    <p:extLst>
      <p:ext uri="{BB962C8B-B14F-4D97-AF65-F5344CB8AC3E}">
        <p14:creationId xmlns:p14="http://schemas.microsoft.com/office/powerpoint/2010/main" val="33598833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F17BB9-9CDD-491A-BF82-5D6AFE00870E}" type="slidenum">
              <a:rPr lang="en-US" smtClean="0"/>
              <a:t>6</a:t>
            </a:fld>
            <a:endParaRPr lang="zh-CN"/>
          </a:p>
        </p:txBody>
      </p:sp>
    </p:spTree>
    <p:extLst>
      <p:ext uri="{BB962C8B-B14F-4D97-AF65-F5344CB8AC3E}">
        <p14:creationId xmlns:p14="http://schemas.microsoft.com/office/powerpoint/2010/main" val="383038977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纹理还可以理解成一块数据，可以做不同类型的查询，并非完全限制再图像上。</a:t>
            </a:r>
            <a:endParaRPr lang="en-US" altLang="zh-CN" dirty="0"/>
          </a:p>
          <a:p>
            <a:r>
              <a:rPr lang="zh-CN" altLang="en-US" dirty="0"/>
              <a:t>凹凸贴图：纹理不只可以表现颜色，还可以定义任意一个点的相对高度，从而影响法线的变化，产生了着色的明暗对比。</a:t>
            </a:r>
            <a:endParaRPr lang="en-US" dirty="0"/>
          </a:p>
        </p:txBody>
      </p:sp>
      <p:sp>
        <p:nvSpPr>
          <p:cNvPr id="4" name="Slide Number Placeholder 3"/>
          <p:cNvSpPr>
            <a:spLocks noGrp="1"/>
          </p:cNvSpPr>
          <p:nvPr>
            <p:ph type="sldNum" sz="quarter" idx="10"/>
          </p:nvPr>
        </p:nvSpPr>
        <p:spPr/>
        <p:txBody>
          <a:bodyPr/>
          <a:lstStyle/>
          <a:p>
            <a:fld id="{E9F17BB9-9CDD-491A-BF82-5D6AFE00870E}" type="slidenum">
              <a:rPr lang="en-US" smtClean="0"/>
              <a:t>60</a:t>
            </a:fld>
            <a:endParaRPr lang="zh-CN"/>
          </a:p>
        </p:txBody>
      </p:sp>
    </p:spTree>
    <p:extLst>
      <p:ext uri="{BB962C8B-B14F-4D97-AF65-F5344CB8AC3E}">
        <p14:creationId xmlns:p14="http://schemas.microsoft.com/office/powerpoint/2010/main" val="392284709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F17BB9-9CDD-491A-BF82-5D6AFE00870E}" type="slidenum">
              <a:rPr lang="en-US" smtClean="0"/>
              <a:t>61</a:t>
            </a:fld>
            <a:endParaRPr lang="zh-CN"/>
          </a:p>
        </p:txBody>
      </p:sp>
    </p:spTree>
    <p:extLst>
      <p:ext uri="{BB962C8B-B14F-4D97-AF65-F5344CB8AC3E}">
        <p14:creationId xmlns:p14="http://schemas.microsoft.com/office/powerpoint/2010/main" val="15140342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F17BB9-9CDD-491A-BF82-5D6AFE00870E}" type="slidenum">
              <a:rPr lang="en-US" smtClean="0"/>
              <a:t>7</a:t>
            </a:fld>
            <a:endParaRPr lang="zh-CN"/>
          </a:p>
        </p:txBody>
      </p:sp>
    </p:spTree>
    <p:extLst>
      <p:ext uri="{BB962C8B-B14F-4D97-AF65-F5344CB8AC3E}">
        <p14:creationId xmlns:p14="http://schemas.microsoft.com/office/powerpoint/2010/main" val="30296427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F17BB9-9CDD-491A-BF82-5D6AFE00870E}" type="slidenum">
              <a:rPr lang="en-US" smtClean="0"/>
              <a:t>8</a:t>
            </a:fld>
            <a:endParaRPr lang="zh-CN"/>
          </a:p>
        </p:txBody>
      </p:sp>
    </p:spTree>
    <p:extLst>
      <p:ext uri="{BB962C8B-B14F-4D97-AF65-F5344CB8AC3E}">
        <p14:creationId xmlns:p14="http://schemas.microsoft.com/office/powerpoint/2010/main" val="23634002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能够确定</a:t>
            </a:r>
            <a:r>
              <a:rPr lang="en-US" altLang="zh-CN" dirty="0"/>
              <a:t>a</a:t>
            </a:r>
            <a:r>
              <a:rPr lang="zh-CN" altLang="en-US" dirty="0"/>
              <a:t>、</a:t>
            </a:r>
            <a:r>
              <a:rPr lang="en-US" altLang="zh-CN" dirty="0"/>
              <a:t>b</a:t>
            </a:r>
            <a:r>
              <a:rPr lang="zh-CN" altLang="en-US" dirty="0"/>
              <a:t>向量所在平面的法线，所以常用于构建一些正交特性。</a:t>
            </a:r>
            <a:endParaRPr lang="en-US" altLang="zh-CN" dirty="0"/>
          </a:p>
          <a:p>
            <a:r>
              <a:rPr lang="zh-CN" altLang="en-US" dirty="0"/>
              <a:t>结果具有方向性，可以利用方向确定一些相关特征，左右和内外应用</a:t>
            </a:r>
            <a:r>
              <a:rPr lang="en-US" altLang="zh-CN" dirty="0"/>
              <a:t>GAMES101</a:t>
            </a:r>
            <a:r>
              <a:rPr lang="zh-CN" altLang="en-US" dirty="0"/>
              <a:t>讲的比较详细，我们就不拾人牙慧了。</a:t>
            </a:r>
            <a:endParaRPr lang="en-US" dirty="0"/>
          </a:p>
        </p:txBody>
      </p:sp>
      <p:sp>
        <p:nvSpPr>
          <p:cNvPr id="4" name="Slide Number Placeholder 3"/>
          <p:cNvSpPr>
            <a:spLocks noGrp="1"/>
          </p:cNvSpPr>
          <p:nvPr>
            <p:ph type="sldNum" sz="quarter" idx="10"/>
          </p:nvPr>
        </p:nvSpPr>
        <p:spPr/>
        <p:txBody>
          <a:bodyPr/>
          <a:lstStyle/>
          <a:p>
            <a:fld id="{E9F17BB9-9CDD-491A-BF82-5D6AFE00870E}" type="slidenum">
              <a:rPr lang="en-US" smtClean="0"/>
              <a:t>9</a:t>
            </a:fld>
            <a:endParaRPr lang="zh-CN"/>
          </a:p>
        </p:txBody>
      </p:sp>
    </p:spTree>
    <p:extLst>
      <p:ext uri="{BB962C8B-B14F-4D97-AF65-F5344CB8AC3E}">
        <p14:creationId xmlns:p14="http://schemas.microsoft.com/office/powerpoint/2010/main" val="29856195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1">
    <p:spTree>
      <p:nvGrpSpPr>
        <p:cNvPr id="1" name=""/>
        <p:cNvGrpSpPr/>
        <p:nvPr/>
      </p:nvGrpSpPr>
      <p:grpSpPr>
        <a:xfrm>
          <a:off x="0" y="0"/>
          <a:ext cx="0" cy="0"/>
          <a:chOff x="0" y="0"/>
          <a:chExt cx="0" cy="0"/>
        </a:xfrm>
      </p:grpSpPr>
      <p:sp>
        <p:nvSpPr>
          <p:cNvPr id="11" name="Slide Number"/>
          <p:cNvSpPr txBox="1">
            <a:spLocks noGrp="1"/>
          </p:cNvSpPr>
          <p:nvPr>
            <p:ph type="sldNum" sz="quarter" idx="2"/>
          </p:nvPr>
        </p:nvSpPr>
        <p:spPr>
          <a:prstGeom prst="rect">
            <a:avLst/>
          </a:prstGeom>
        </p:spPr>
        <p:txBody>
          <a:bodyPr/>
          <a:lstStyle/>
          <a:p>
            <a:fld id="{86CB4B4D-7CA3-9044-876B-883B54F8677D}" type="slidenum">
              <a:rPr>
                <a:solidFill>
                  <a:srgbClr val="000000"/>
                </a:solidFill>
              </a:rPr>
              <a:t>‹#›</a:t>
            </a:fld>
            <a:endParaRPr>
              <a:solidFill>
                <a:srgbClr val="000000"/>
              </a:solidFill>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11"/>
        <p:cNvGrpSpPr/>
        <p:nvPr/>
      </p:nvGrpSpPr>
      <p:grpSpPr>
        <a:xfrm>
          <a:off x="0" y="0"/>
          <a:ext cx="0" cy="0"/>
          <a:chOff x="0" y="0"/>
          <a:chExt cx="0" cy="0"/>
        </a:xfrm>
      </p:grpSpPr>
      <p:sp>
        <p:nvSpPr>
          <p:cNvPr id="12" name="Shape 12"/>
          <p:cNvSpPr txBox="1">
            <a:spLocks noGrp="1"/>
          </p:cNvSpPr>
          <p:nvPr>
            <p:ph type="ctrTitle"/>
          </p:nvPr>
        </p:nvSpPr>
        <p:spPr>
          <a:xfrm>
            <a:off x="3048000" y="2244724"/>
            <a:ext cx="18288000" cy="4775200"/>
          </a:xfrm>
          <a:prstGeom prst="rect">
            <a:avLst/>
          </a:prstGeom>
          <a:noFill/>
          <a:ln>
            <a:noFill/>
          </a:ln>
        </p:spPr>
        <p:txBody>
          <a:bodyPr lIns="91425" tIns="91425" rIns="91425" bIns="91425" anchor="b" anchorCtr="0"/>
          <a:lstStyle>
            <a:lvl1pPr marL="0" marR="0" lvl="0" indent="0" algn="ctr" rtl="0">
              <a:lnSpc>
                <a:spcPct val="90000"/>
              </a:lnSpc>
              <a:spcBef>
                <a:spcPts val="0"/>
              </a:spcBef>
              <a:buClr>
                <a:schemeClr val="dk1"/>
              </a:buClr>
              <a:buFont typeface="Calibri" panose="020F0502020204030204"/>
              <a:buNone/>
              <a:defRPr sz="12000" b="0" i="0" u="none" strike="noStrike" cap="none">
                <a:solidFill>
                  <a:schemeClr val="dk1"/>
                </a:solidFill>
                <a:latin typeface="+mj-lt"/>
                <a:ea typeface="Calibri" panose="020F0502020204030204"/>
                <a:cs typeface="Calibri" panose="020F0502020204030204"/>
                <a:sym typeface="Calibri" panose="020F0502020204030204"/>
              </a:defRPr>
            </a:lvl1pPr>
            <a:lvl2pPr lvl="1" indent="0">
              <a:spcBef>
                <a:spcPts val="0"/>
              </a:spcBef>
              <a:buNone/>
              <a:defRPr sz="3600"/>
            </a:lvl2pPr>
            <a:lvl3pPr lvl="2" indent="0">
              <a:spcBef>
                <a:spcPts val="0"/>
              </a:spcBef>
              <a:buNone/>
              <a:defRPr sz="3600"/>
            </a:lvl3pPr>
            <a:lvl4pPr lvl="3" indent="0">
              <a:spcBef>
                <a:spcPts val="0"/>
              </a:spcBef>
              <a:buNone/>
              <a:defRPr sz="3600"/>
            </a:lvl4pPr>
            <a:lvl5pPr lvl="4" indent="0">
              <a:spcBef>
                <a:spcPts val="0"/>
              </a:spcBef>
              <a:buNone/>
              <a:defRPr sz="3600"/>
            </a:lvl5pPr>
            <a:lvl6pPr lvl="5" indent="0">
              <a:spcBef>
                <a:spcPts val="0"/>
              </a:spcBef>
              <a:buNone/>
              <a:defRPr sz="3600"/>
            </a:lvl6pPr>
            <a:lvl7pPr lvl="6" indent="0">
              <a:spcBef>
                <a:spcPts val="0"/>
              </a:spcBef>
              <a:buNone/>
              <a:defRPr sz="3600"/>
            </a:lvl7pPr>
            <a:lvl8pPr lvl="7" indent="0">
              <a:spcBef>
                <a:spcPts val="0"/>
              </a:spcBef>
              <a:buNone/>
              <a:defRPr sz="3600"/>
            </a:lvl8pPr>
            <a:lvl9pPr lvl="8" indent="0">
              <a:spcBef>
                <a:spcPts val="0"/>
              </a:spcBef>
              <a:buNone/>
              <a:defRPr sz="3600"/>
            </a:lvl9pPr>
          </a:lstStyle>
          <a:p>
            <a:r>
              <a:rPr lang="en-US" dirty="0"/>
              <a:t>Click to edit Master title style</a:t>
            </a:r>
            <a:endParaRPr dirty="0"/>
          </a:p>
        </p:txBody>
      </p:sp>
      <p:sp>
        <p:nvSpPr>
          <p:cNvPr id="13" name="Shape 13"/>
          <p:cNvSpPr txBox="1">
            <a:spLocks noGrp="1"/>
          </p:cNvSpPr>
          <p:nvPr>
            <p:ph type="subTitle" idx="1"/>
          </p:nvPr>
        </p:nvSpPr>
        <p:spPr>
          <a:xfrm>
            <a:off x="3048000" y="7204077"/>
            <a:ext cx="18288000" cy="3311522"/>
          </a:xfrm>
          <a:prstGeom prst="rect">
            <a:avLst/>
          </a:prstGeom>
          <a:noFill/>
          <a:ln>
            <a:noFill/>
          </a:ln>
        </p:spPr>
        <p:txBody>
          <a:bodyPr lIns="91425" tIns="91425" rIns="91425" bIns="91425" anchor="t" anchorCtr="0"/>
          <a:lstStyle>
            <a:lvl1pPr marL="0" marR="0" lvl="0" indent="0" algn="ctr" rtl="0">
              <a:lnSpc>
                <a:spcPct val="90000"/>
              </a:lnSpc>
              <a:spcBef>
                <a:spcPts val="2000"/>
              </a:spcBef>
              <a:buClr>
                <a:schemeClr val="dk1"/>
              </a:buClr>
              <a:buFont typeface="Arial" panose="020B0604020202020204"/>
              <a:buNone/>
              <a:defRPr sz="4800" b="0" i="0" u="none" strike="noStrike" cap="none">
                <a:solidFill>
                  <a:schemeClr val="dk1"/>
                </a:solidFill>
                <a:latin typeface="+mn-lt"/>
                <a:ea typeface="Calibri" panose="020F0502020204030204"/>
                <a:cs typeface="Calibri" panose="020F0502020204030204"/>
                <a:sym typeface="Calibri" panose="020F0502020204030204"/>
              </a:defRPr>
            </a:lvl1pPr>
            <a:lvl2pPr marL="914400" marR="0" lvl="1" indent="0" algn="ctr" rtl="0">
              <a:lnSpc>
                <a:spcPct val="90000"/>
              </a:lnSpc>
              <a:spcBef>
                <a:spcPts val="1000"/>
              </a:spcBef>
              <a:buClr>
                <a:schemeClr val="dk1"/>
              </a:buClr>
              <a:buFont typeface="Arial" panose="020B0604020202020204"/>
              <a:buNone/>
              <a:defRPr sz="4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828800" marR="0" lvl="2" indent="0" algn="ctr" rtl="0">
              <a:lnSpc>
                <a:spcPct val="90000"/>
              </a:lnSpc>
              <a:spcBef>
                <a:spcPts val="1000"/>
              </a:spcBef>
              <a:buClr>
                <a:schemeClr val="dk1"/>
              </a:buClr>
              <a:buFont typeface="Arial" panose="020B0604020202020204"/>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2743200" marR="0" lvl="3" indent="0" algn="ctr" rtl="0">
              <a:lnSpc>
                <a:spcPct val="90000"/>
              </a:lnSpc>
              <a:spcBef>
                <a:spcPts val="1000"/>
              </a:spcBef>
              <a:buClr>
                <a:schemeClr val="dk1"/>
              </a:buClr>
              <a:buFont typeface="Arial" panose="020B0604020202020204"/>
              <a:buNone/>
              <a:defRPr sz="3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3657600" marR="0" lvl="4" indent="0" algn="ctr" rtl="0">
              <a:lnSpc>
                <a:spcPct val="90000"/>
              </a:lnSpc>
              <a:spcBef>
                <a:spcPts val="1000"/>
              </a:spcBef>
              <a:buClr>
                <a:schemeClr val="dk1"/>
              </a:buClr>
              <a:buFont typeface="Arial" panose="020B0604020202020204"/>
              <a:buNone/>
              <a:defRPr sz="3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4572000" marR="0" lvl="5" indent="0" algn="ctr" rtl="0">
              <a:lnSpc>
                <a:spcPct val="90000"/>
              </a:lnSpc>
              <a:spcBef>
                <a:spcPts val="1000"/>
              </a:spcBef>
              <a:buClr>
                <a:schemeClr val="dk1"/>
              </a:buClr>
              <a:buFont typeface="Arial" panose="020B0604020202020204"/>
              <a:buNone/>
              <a:defRPr sz="3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5486400" marR="0" lvl="6" indent="0" algn="ctr" rtl="0">
              <a:lnSpc>
                <a:spcPct val="90000"/>
              </a:lnSpc>
              <a:spcBef>
                <a:spcPts val="1000"/>
              </a:spcBef>
              <a:buClr>
                <a:schemeClr val="dk1"/>
              </a:buClr>
              <a:buFont typeface="Arial" panose="020B0604020202020204"/>
              <a:buNone/>
              <a:defRPr sz="3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6400800" marR="0" lvl="7" indent="0" algn="ctr" rtl="0">
              <a:lnSpc>
                <a:spcPct val="90000"/>
              </a:lnSpc>
              <a:spcBef>
                <a:spcPts val="1000"/>
              </a:spcBef>
              <a:buClr>
                <a:schemeClr val="dk1"/>
              </a:buClr>
              <a:buFont typeface="Arial" panose="020B0604020202020204"/>
              <a:buNone/>
              <a:defRPr sz="3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7315200" marR="0" lvl="8" indent="0" algn="ctr" rtl="0">
              <a:lnSpc>
                <a:spcPct val="90000"/>
              </a:lnSpc>
              <a:spcBef>
                <a:spcPts val="1000"/>
              </a:spcBef>
              <a:buClr>
                <a:schemeClr val="dk1"/>
              </a:buClr>
              <a:buFont typeface="Arial" panose="020B0604020202020204"/>
              <a:buNone/>
              <a:defRPr sz="3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r>
              <a:rPr lang="en-US" dirty="0"/>
              <a:t>Click to edit Master subtitle style</a:t>
            </a:r>
            <a:endParaRPr dirty="0"/>
          </a:p>
        </p:txBody>
      </p:sp>
      <p:sp>
        <p:nvSpPr>
          <p:cNvPr id="14" name="Shape 14"/>
          <p:cNvSpPr txBox="1">
            <a:spLocks noGrp="1"/>
          </p:cNvSpPr>
          <p:nvPr>
            <p:ph type="dt" idx="10"/>
          </p:nvPr>
        </p:nvSpPr>
        <p:spPr>
          <a:xfrm>
            <a:off x="1676403" y="12712703"/>
            <a:ext cx="5486398" cy="730250"/>
          </a:xfrm>
          <a:prstGeom prst="rect">
            <a:avLst/>
          </a:prstGeom>
          <a:noFill/>
          <a:ln>
            <a:noFill/>
          </a:ln>
        </p:spPr>
        <p:txBody>
          <a:bodyPr lIns="91425" tIns="91425" rIns="91425" bIns="91425" anchor="ctr" anchorCtr="0"/>
          <a:lstStyle>
            <a:lvl1pPr marL="0" marR="0" lvl="0" indent="0" algn="l" rtl="0">
              <a:spcBef>
                <a:spcPts val="0"/>
              </a:spcBef>
              <a:buNone/>
              <a:defRPr sz="24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914400" marR="0" lvl="1"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828800" marR="0" lvl="2"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2743200" marR="0" lvl="3"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3657600" marR="0" lvl="4"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4572000" marR="0" lvl="5"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5486400" marR="0" lvl="6"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6400800" marR="0" lvl="7"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7315200" marR="0" lvl="8"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lang="en-US"/>
          </a:p>
        </p:txBody>
      </p:sp>
      <p:sp>
        <p:nvSpPr>
          <p:cNvPr id="15" name="Shape 15"/>
          <p:cNvSpPr txBox="1">
            <a:spLocks noGrp="1"/>
          </p:cNvSpPr>
          <p:nvPr>
            <p:ph type="ftr" idx="11"/>
          </p:nvPr>
        </p:nvSpPr>
        <p:spPr>
          <a:xfrm>
            <a:off x="8077200" y="12712703"/>
            <a:ext cx="8229600" cy="730250"/>
          </a:xfrm>
          <a:prstGeom prst="rect">
            <a:avLst/>
          </a:prstGeom>
          <a:noFill/>
          <a:ln>
            <a:noFill/>
          </a:ln>
        </p:spPr>
        <p:txBody>
          <a:bodyPr lIns="91425" tIns="91425" rIns="91425" bIns="91425" anchor="ctr" anchorCtr="0"/>
          <a:lstStyle>
            <a:lvl1pPr marL="0" marR="0" lvl="0" indent="0" algn="ctr" rtl="0">
              <a:spcBef>
                <a:spcPts val="0"/>
              </a:spcBef>
              <a:buNone/>
              <a:defRPr sz="24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914400" marR="0" lvl="1"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828800" marR="0" lvl="2"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2743200" marR="0" lvl="3"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3657600" marR="0" lvl="4"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4572000" marR="0" lvl="5"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5486400" marR="0" lvl="6"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6400800" marR="0" lvl="7"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7315200" marR="0" lvl="8"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lang="en-US"/>
          </a:p>
        </p:txBody>
      </p:sp>
      <p:sp>
        <p:nvSpPr>
          <p:cNvPr id="16" name="Shape 16"/>
          <p:cNvSpPr txBox="1">
            <a:spLocks noGrp="1"/>
          </p:cNvSpPr>
          <p:nvPr>
            <p:ph type="sldNum" idx="12"/>
          </p:nvPr>
        </p:nvSpPr>
        <p:spPr>
          <a:xfrm>
            <a:off x="17221203" y="12712703"/>
            <a:ext cx="5486398" cy="730250"/>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2400" smtClean="0">
                <a:solidFill>
                  <a:srgbClr val="888888"/>
                </a:solidFill>
                <a:latin typeface="Calibri" panose="020F0502020204030204"/>
                <a:ea typeface="Calibri" panose="020F0502020204030204"/>
                <a:cs typeface="Calibri" panose="020F0502020204030204"/>
                <a:sym typeface="Calibri" panose="020F0502020204030204"/>
              </a:rPr>
              <a:t>‹#›</a:t>
            </a:fld>
            <a:endParaRPr lang="en-US" sz="2400">
              <a:solidFill>
                <a:srgbClr val="888888"/>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1">
    <p:spTree>
      <p:nvGrpSpPr>
        <p:cNvPr id="1" name=""/>
        <p:cNvGrpSpPr/>
        <p:nvPr/>
      </p:nvGrpSpPr>
      <p:grpSpPr>
        <a:xfrm>
          <a:off x="0" y="0"/>
          <a:ext cx="0" cy="0"/>
          <a:chOff x="0" y="0"/>
          <a:chExt cx="0" cy="0"/>
        </a:xfrm>
      </p:grpSpPr>
      <p:sp>
        <p:nvSpPr>
          <p:cNvPr id="11" name="Slide Number"/>
          <p:cNvSpPr txBox="1">
            <a:spLocks noGrp="1"/>
          </p:cNvSpPr>
          <p:nvPr>
            <p:ph type="sldNum" sz="quarter" idx="2"/>
          </p:nvPr>
        </p:nvSpPr>
        <p:spPr>
          <a:prstGeom prst="rect">
            <a:avLst/>
          </a:prstGeom>
        </p:spPr>
        <p:txBody>
          <a:bodyPr/>
          <a:lstStyle/>
          <a:p>
            <a:fld id="{86CB4B4D-7CA3-9044-876B-883B54F8677D}" type="slidenum">
              <a:rPr>
                <a:solidFill>
                  <a:srgbClr val="000000"/>
                </a:solidFill>
              </a:rPr>
              <a:t>‹#›</a:t>
            </a:fld>
            <a:endParaRPr>
              <a:solidFill>
                <a:srgbClr val="000000"/>
              </a:solidFill>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page 2">
    <p:spTree>
      <p:nvGrpSpPr>
        <p:cNvPr id="1" name=""/>
        <p:cNvGrpSpPr/>
        <p:nvPr/>
      </p:nvGrpSpPr>
      <p:grpSpPr>
        <a:xfrm>
          <a:off x="0" y="0"/>
          <a:ext cx="0" cy="0"/>
          <a:chOff x="0" y="0"/>
          <a:chExt cx="0" cy="0"/>
        </a:xfrm>
      </p:grpSpPr>
      <p:sp>
        <p:nvSpPr>
          <p:cNvPr id="26" name="Slide Number"/>
          <p:cNvSpPr txBox="1">
            <a:spLocks noGrp="1"/>
          </p:cNvSpPr>
          <p:nvPr>
            <p:ph type="sldNum" sz="quarter" idx="2"/>
          </p:nvPr>
        </p:nvSpPr>
        <p:spPr>
          <a:xfrm>
            <a:off x="23646937" y="13030200"/>
            <a:ext cx="479297" cy="471924"/>
          </a:xfrm>
          <a:prstGeom prst="rect">
            <a:avLst/>
          </a:prstGeom>
        </p:spPr>
        <p:txBody>
          <a:bodyPr/>
          <a:lstStyle>
            <a:lvl1pPr>
              <a:defRPr sz="2400">
                <a:latin typeface="+mn-lt"/>
                <a:ea typeface="+mn-ea"/>
                <a:cs typeface="+mn-cs"/>
                <a:sym typeface="Helvetica Light"/>
              </a:defRPr>
            </a:lvl1pPr>
          </a:lstStyle>
          <a:p>
            <a:fld id="{86CB4B4D-7CA3-9044-876B-883B54F8677D}" type="slidenum">
              <a:rPr>
                <a:solidFill>
                  <a:srgbClr val="000000"/>
                </a:solidFill>
              </a:rPr>
              <a:t>‹#›</a:t>
            </a:fld>
            <a:endParaRPr>
              <a:solidFill>
                <a:srgbClr val="000000"/>
              </a:solidFill>
            </a:endParaRPr>
          </a:p>
        </p:txBody>
      </p:sp>
      <p:sp>
        <p:nvSpPr>
          <p:cNvPr id="27" name="Rectangle"/>
          <p:cNvSpPr/>
          <p:nvPr/>
        </p:nvSpPr>
        <p:spPr>
          <a:xfrm>
            <a:off x="-20535" y="843427"/>
            <a:ext cx="477378" cy="1311938"/>
          </a:xfrm>
          <a:prstGeom prst="rect">
            <a:avLst/>
          </a:prstGeom>
          <a:solidFill>
            <a:srgbClr val="FFFC73"/>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page">
    <p:spTree>
      <p:nvGrpSpPr>
        <p:cNvPr id="1" name=""/>
        <p:cNvGrpSpPr/>
        <p:nvPr/>
      </p:nvGrpSpPr>
      <p:grpSpPr>
        <a:xfrm>
          <a:off x="0" y="0"/>
          <a:ext cx="0" cy="0"/>
          <a:chOff x="0" y="0"/>
          <a:chExt cx="0" cy="0"/>
        </a:xfrm>
      </p:grpSpPr>
      <p:sp>
        <p:nvSpPr>
          <p:cNvPr id="34" name="Slide Number"/>
          <p:cNvSpPr txBox="1">
            <a:spLocks noGrp="1"/>
          </p:cNvSpPr>
          <p:nvPr>
            <p:ph type="sldNum" sz="quarter" idx="2"/>
          </p:nvPr>
        </p:nvSpPr>
        <p:spPr>
          <a:xfrm>
            <a:off x="23646937" y="13030200"/>
            <a:ext cx="479297" cy="471924"/>
          </a:xfrm>
          <a:prstGeom prst="rect">
            <a:avLst/>
          </a:prstGeom>
        </p:spPr>
        <p:txBody>
          <a:bodyPr/>
          <a:lstStyle>
            <a:lvl1pPr>
              <a:defRPr sz="2400">
                <a:latin typeface="+mn-lt"/>
                <a:ea typeface="+mn-ea"/>
                <a:cs typeface="+mn-cs"/>
                <a:sym typeface="Helvetica Light"/>
              </a:defRPr>
            </a:lvl1pPr>
          </a:lstStyle>
          <a:p>
            <a:fld id="{86CB4B4D-7CA3-9044-876B-883B54F8677D}" type="slidenum">
              <a:rPr>
                <a:solidFill>
                  <a:srgbClr val="000000"/>
                </a:solidFill>
              </a:rPr>
              <a:t>‹#›</a:t>
            </a:fld>
            <a:endParaRPr>
              <a:solidFill>
                <a:srgbClr val="000000"/>
              </a:solidFill>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page">
    <p:spTree>
      <p:nvGrpSpPr>
        <p:cNvPr id="1" name=""/>
        <p:cNvGrpSpPr/>
        <p:nvPr/>
      </p:nvGrpSpPr>
      <p:grpSpPr>
        <a:xfrm>
          <a:off x="0" y="0"/>
          <a:ext cx="0" cy="0"/>
          <a:chOff x="0" y="0"/>
          <a:chExt cx="0" cy="0"/>
        </a:xfrm>
      </p:grpSpPr>
      <p:sp>
        <p:nvSpPr>
          <p:cNvPr id="34" name="Slide Number"/>
          <p:cNvSpPr txBox="1">
            <a:spLocks noGrp="1"/>
          </p:cNvSpPr>
          <p:nvPr>
            <p:ph type="sldNum" sz="quarter" idx="2"/>
          </p:nvPr>
        </p:nvSpPr>
        <p:spPr>
          <a:xfrm>
            <a:off x="23646937" y="13030200"/>
            <a:ext cx="479297" cy="471924"/>
          </a:xfrm>
          <a:prstGeom prst="rect">
            <a:avLst/>
          </a:prstGeom>
        </p:spPr>
        <p:txBody>
          <a:bodyPr/>
          <a:lstStyle>
            <a:lvl1pPr>
              <a:defRPr sz="2400">
                <a:latin typeface="+mn-lt"/>
                <a:ea typeface="+mn-ea"/>
                <a:cs typeface="+mn-cs"/>
                <a:sym typeface="Helvetica Light"/>
              </a:defRPr>
            </a:lvl1pPr>
          </a:lstStyle>
          <a:p>
            <a:fld id="{86CB4B4D-7CA3-9044-876B-883B54F8677D}" type="slidenum">
              <a:rPr>
                <a:solidFill>
                  <a:srgbClr val="000000"/>
                </a:solidFill>
              </a:rPr>
              <a:pPr/>
              <a:t>‹#›</a:t>
            </a:fld>
            <a:endParaRPr>
              <a:solidFill>
                <a:srgbClr val="000000"/>
              </a:solidFill>
            </a:endParaRPr>
          </a:p>
        </p:txBody>
      </p:sp>
    </p:spTree>
    <p:extLst>
      <p:ext uri="{BB962C8B-B14F-4D97-AF65-F5344CB8AC3E}">
        <p14:creationId xmlns:p14="http://schemas.microsoft.com/office/powerpoint/2010/main" val="1059624058"/>
      </p:ext>
    </p:extLst>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11"/>
        <p:cNvGrpSpPr/>
        <p:nvPr/>
      </p:nvGrpSpPr>
      <p:grpSpPr>
        <a:xfrm>
          <a:off x="0" y="0"/>
          <a:ext cx="0" cy="0"/>
          <a:chOff x="0" y="0"/>
          <a:chExt cx="0" cy="0"/>
        </a:xfrm>
      </p:grpSpPr>
      <p:sp>
        <p:nvSpPr>
          <p:cNvPr id="12" name="Shape 12"/>
          <p:cNvSpPr txBox="1">
            <a:spLocks noGrp="1"/>
          </p:cNvSpPr>
          <p:nvPr>
            <p:ph type="ctrTitle"/>
          </p:nvPr>
        </p:nvSpPr>
        <p:spPr>
          <a:xfrm>
            <a:off x="3048000" y="2244724"/>
            <a:ext cx="18288000" cy="4775200"/>
          </a:xfrm>
          <a:prstGeom prst="rect">
            <a:avLst/>
          </a:prstGeom>
          <a:noFill/>
          <a:ln>
            <a:noFill/>
          </a:ln>
        </p:spPr>
        <p:txBody>
          <a:bodyPr lIns="91425" tIns="91425" rIns="91425" bIns="91425" anchor="b" anchorCtr="0"/>
          <a:lstStyle>
            <a:lvl1pPr marL="0" marR="0" lvl="0" indent="0" algn="ctr" rtl="0">
              <a:lnSpc>
                <a:spcPct val="90000"/>
              </a:lnSpc>
              <a:spcBef>
                <a:spcPts val="0"/>
              </a:spcBef>
              <a:buClr>
                <a:schemeClr val="dk1"/>
              </a:buClr>
              <a:buFont typeface="Calibri" panose="020F0502020204030204"/>
              <a:buNone/>
              <a:defRPr sz="12000" b="0" i="0" u="none" strike="noStrike" cap="none">
                <a:solidFill>
                  <a:schemeClr val="dk1"/>
                </a:solidFill>
                <a:latin typeface="+mj-lt"/>
                <a:ea typeface="Calibri" panose="020F0502020204030204"/>
                <a:cs typeface="Calibri" panose="020F0502020204030204"/>
                <a:sym typeface="Calibri" panose="020F0502020204030204"/>
              </a:defRPr>
            </a:lvl1pPr>
            <a:lvl2pPr lvl="1" indent="0">
              <a:spcBef>
                <a:spcPts val="0"/>
              </a:spcBef>
              <a:buNone/>
              <a:defRPr sz="3600"/>
            </a:lvl2pPr>
            <a:lvl3pPr lvl="2" indent="0">
              <a:spcBef>
                <a:spcPts val="0"/>
              </a:spcBef>
              <a:buNone/>
              <a:defRPr sz="3600"/>
            </a:lvl3pPr>
            <a:lvl4pPr lvl="3" indent="0">
              <a:spcBef>
                <a:spcPts val="0"/>
              </a:spcBef>
              <a:buNone/>
              <a:defRPr sz="3600"/>
            </a:lvl4pPr>
            <a:lvl5pPr lvl="4" indent="0">
              <a:spcBef>
                <a:spcPts val="0"/>
              </a:spcBef>
              <a:buNone/>
              <a:defRPr sz="3600"/>
            </a:lvl5pPr>
            <a:lvl6pPr lvl="5" indent="0">
              <a:spcBef>
                <a:spcPts val="0"/>
              </a:spcBef>
              <a:buNone/>
              <a:defRPr sz="3600"/>
            </a:lvl6pPr>
            <a:lvl7pPr lvl="6" indent="0">
              <a:spcBef>
                <a:spcPts val="0"/>
              </a:spcBef>
              <a:buNone/>
              <a:defRPr sz="3600"/>
            </a:lvl7pPr>
            <a:lvl8pPr lvl="7" indent="0">
              <a:spcBef>
                <a:spcPts val="0"/>
              </a:spcBef>
              <a:buNone/>
              <a:defRPr sz="3600"/>
            </a:lvl8pPr>
            <a:lvl9pPr lvl="8" indent="0">
              <a:spcBef>
                <a:spcPts val="0"/>
              </a:spcBef>
              <a:buNone/>
              <a:defRPr sz="3600"/>
            </a:lvl9pPr>
          </a:lstStyle>
          <a:p>
            <a:r>
              <a:rPr lang="en-US" dirty="0"/>
              <a:t>Click to edit Master title style</a:t>
            </a:r>
            <a:endParaRPr dirty="0"/>
          </a:p>
        </p:txBody>
      </p:sp>
      <p:sp>
        <p:nvSpPr>
          <p:cNvPr id="13" name="Shape 13"/>
          <p:cNvSpPr txBox="1">
            <a:spLocks noGrp="1"/>
          </p:cNvSpPr>
          <p:nvPr>
            <p:ph type="subTitle" idx="1"/>
          </p:nvPr>
        </p:nvSpPr>
        <p:spPr>
          <a:xfrm>
            <a:off x="3048000" y="7204077"/>
            <a:ext cx="18288000" cy="3311522"/>
          </a:xfrm>
          <a:prstGeom prst="rect">
            <a:avLst/>
          </a:prstGeom>
          <a:noFill/>
          <a:ln>
            <a:noFill/>
          </a:ln>
        </p:spPr>
        <p:txBody>
          <a:bodyPr lIns="91425" tIns="91425" rIns="91425" bIns="91425" anchor="t" anchorCtr="0"/>
          <a:lstStyle>
            <a:lvl1pPr marL="0" marR="0" lvl="0" indent="0" algn="ctr" rtl="0">
              <a:lnSpc>
                <a:spcPct val="90000"/>
              </a:lnSpc>
              <a:spcBef>
                <a:spcPts val="2000"/>
              </a:spcBef>
              <a:buClr>
                <a:schemeClr val="dk1"/>
              </a:buClr>
              <a:buFont typeface="Arial" panose="020B0604020202020204"/>
              <a:buNone/>
              <a:defRPr sz="4800" b="0" i="0" u="none" strike="noStrike" cap="none">
                <a:solidFill>
                  <a:schemeClr val="dk1"/>
                </a:solidFill>
                <a:latin typeface="+mn-lt"/>
                <a:ea typeface="Calibri" panose="020F0502020204030204"/>
                <a:cs typeface="Calibri" panose="020F0502020204030204"/>
                <a:sym typeface="Calibri" panose="020F0502020204030204"/>
              </a:defRPr>
            </a:lvl1pPr>
            <a:lvl2pPr marL="914400" marR="0" lvl="1" indent="0" algn="ctr" rtl="0">
              <a:lnSpc>
                <a:spcPct val="90000"/>
              </a:lnSpc>
              <a:spcBef>
                <a:spcPts val="1000"/>
              </a:spcBef>
              <a:buClr>
                <a:schemeClr val="dk1"/>
              </a:buClr>
              <a:buFont typeface="Arial" panose="020B0604020202020204"/>
              <a:buNone/>
              <a:defRPr sz="4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828800" marR="0" lvl="2" indent="0" algn="ctr" rtl="0">
              <a:lnSpc>
                <a:spcPct val="90000"/>
              </a:lnSpc>
              <a:spcBef>
                <a:spcPts val="1000"/>
              </a:spcBef>
              <a:buClr>
                <a:schemeClr val="dk1"/>
              </a:buClr>
              <a:buFont typeface="Arial" panose="020B0604020202020204"/>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2743200" marR="0" lvl="3" indent="0" algn="ctr" rtl="0">
              <a:lnSpc>
                <a:spcPct val="90000"/>
              </a:lnSpc>
              <a:spcBef>
                <a:spcPts val="1000"/>
              </a:spcBef>
              <a:buClr>
                <a:schemeClr val="dk1"/>
              </a:buClr>
              <a:buFont typeface="Arial" panose="020B0604020202020204"/>
              <a:buNone/>
              <a:defRPr sz="3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3657600" marR="0" lvl="4" indent="0" algn="ctr" rtl="0">
              <a:lnSpc>
                <a:spcPct val="90000"/>
              </a:lnSpc>
              <a:spcBef>
                <a:spcPts val="1000"/>
              </a:spcBef>
              <a:buClr>
                <a:schemeClr val="dk1"/>
              </a:buClr>
              <a:buFont typeface="Arial" panose="020B0604020202020204"/>
              <a:buNone/>
              <a:defRPr sz="3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4572000" marR="0" lvl="5" indent="0" algn="ctr" rtl="0">
              <a:lnSpc>
                <a:spcPct val="90000"/>
              </a:lnSpc>
              <a:spcBef>
                <a:spcPts val="1000"/>
              </a:spcBef>
              <a:buClr>
                <a:schemeClr val="dk1"/>
              </a:buClr>
              <a:buFont typeface="Arial" panose="020B0604020202020204"/>
              <a:buNone/>
              <a:defRPr sz="3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5486400" marR="0" lvl="6" indent="0" algn="ctr" rtl="0">
              <a:lnSpc>
                <a:spcPct val="90000"/>
              </a:lnSpc>
              <a:spcBef>
                <a:spcPts val="1000"/>
              </a:spcBef>
              <a:buClr>
                <a:schemeClr val="dk1"/>
              </a:buClr>
              <a:buFont typeface="Arial" panose="020B0604020202020204"/>
              <a:buNone/>
              <a:defRPr sz="3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6400800" marR="0" lvl="7" indent="0" algn="ctr" rtl="0">
              <a:lnSpc>
                <a:spcPct val="90000"/>
              </a:lnSpc>
              <a:spcBef>
                <a:spcPts val="1000"/>
              </a:spcBef>
              <a:buClr>
                <a:schemeClr val="dk1"/>
              </a:buClr>
              <a:buFont typeface="Arial" panose="020B0604020202020204"/>
              <a:buNone/>
              <a:defRPr sz="3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7315200" marR="0" lvl="8" indent="0" algn="ctr" rtl="0">
              <a:lnSpc>
                <a:spcPct val="90000"/>
              </a:lnSpc>
              <a:spcBef>
                <a:spcPts val="1000"/>
              </a:spcBef>
              <a:buClr>
                <a:schemeClr val="dk1"/>
              </a:buClr>
              <a:buFont typeface="Arial" panose="020B0604020202020204"/>
              <a:buNone/>
              <a:defRPr sz="3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r>
              <a:rPr lang="en-US" dirty="0"/>
              <a:t>Click to edit Master subtitle style</a:t>
            </a:r>
            <a:endParaRPr dirty="0"/>
          </a:p>
        </p:txBody>
      </p:sp>
      <p:sp>
        <p:nvSpPr>
          <p:cNvPr id="14" name="Shape 14"/>
          <p:cNvSpPr txBox="1">
            <a:spLocks noGrp="1"/>
          </p:cNvSpPr>
          <p:nvPr>
            <p:ph type="dt" idx="10"/>
          </p:nvPr>
        </p:nvSpPr>
        <p:spPr>
          <a:xfrm>
            <a:off x="1676403" y="12712703"/>
            <a:ext cx="5486398" cy="730250"/>
          </a:xfrm>
          <a:prstGeom prst="rect">
            <a:avLst/>
          </a:prstGeom>
          <a:noFill/>
          <a:ln>
            <a:noFill/>
          </a:ln>
        </p:spPr>
        <p:txBody>
          <a:bodyPr lIns="91425" tIns="91425" rIns="91425" bIns="91425" anchor="ctr" anchorCtr="0"/>
          <a:lstStyle>
            <a:lvl1pPr marL="0" marR="0" lvl="0" indent="0" algn="l" rtl="0">
              <a:spcBef>
                <a:spcPts val="0"/>
              </a:spcBef>
              <a:buNone/>
              <a:defRPr sz="24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914400" marR="0" lvl="1"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828800" marR="0" lvl="2"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2743200" marR="0" lvl="3"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3657600" marR="0" lvl="4"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4572000" marR="0" lvl="5"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5486400" marR="0" lvl="6"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6400800" marR="0" lvl="7"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7315200" marR="0" lvl="8"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lang="en-US"/>
          </a:p>
        </p:txBody>
      </p:sp>
      <p:sp>
        <p:nvSpPr>
          <p:cNvPr id="15" name="Shape 15"/>
          <p:cNvSpPr txBox="1">
            <a:spLocks noGrp="1"/>
          </p:cNvSpPr>
          <p:nvPr>
            <p:ph type="ftr" idx="11"/>
          </p:nvPr>
        </p:nvSpPr>
        <p:spPr>
          <a:xfrm>
            <a:off x="8077200" y="12712703"/>
            <a:ext cx="8229600" cy="730250"/>
          </a:xfrm>
          <a:prstGeom prst="rect">
            <a:avLst/>
          </a:prstGeom>
          <a:noFill/>
          <a:ln>
            <a:noFill/>
          </a:ln>
        </p:spPr>
        <p:txBody>
          <a:bodyPr lIns="91425" tIns="91425" rIns="91425" bIns="91425" anchor="ctr" anchorCtr="0"/>
          <a:lstStyle>
            <a:lvl1pPr marL="0" marR="0" lvl="0" indent="0" algn="ctr" rtl="0">
              <a:spcBef>
                <a:spcPts val="0"/>
              </a:spcBef>
              <a:buNone/>
              <a:defRPr sz="24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914400" marR="0" lvl="1"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828800" marR="0" lvl="2"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2743200" marR="0" lvl="3"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3657600" marR="0" lvl="4"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4572000" marR="0" lvl="5"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5486400" marR="0" lvl="6"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6400800" marR="0" lvl="7"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7315200" marR="0" lvl="8"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lang="en-US"/>
          </a:p>
        </p:txBody>
      </p:sp>
      <p:sp>
        <p:nvSpPr>
          <p:cNvPr id="16" name="Shape 16"/>
          <p:cNvSpPr txBox="1">
            <a:spLocks noGrp="1"/>
          </p:cNvSpPr>
          <p:nvPr>
            <p:ph type="sldNum" idx="12"/>
          </p:nvPr>
        </p:nvSpPr>
        <p:spPr>
          <a:xfrm>
            <a:off x="17221203" y="12712703"/>
            <a:ext cx="5486398" cy="730250"/>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2400" smtClean="0">
                <a:solidFill>
                  <a:srgbClr val="888888"/>
                </a:solidFill>
                <a:latin typeface="Calibri" panose="020F0502020204030204"/>
                <a:ea typeface="Calibri" panose="020F0502020204030204"/>
                <a:cs typeface="Calibri" panose="020F0502020204030204"/>
                <a:sym typeface="Calibri" panose="020F0502020204030204"/>
              </a:rPr>
              <a:pPr algn="r">
                <a:buSzPct val="25000"/>
              </a:pPr>
              <a:t>‹#›</a:t>
            </a:fld>
            <a:endParaRPr lang="en-US" sz="2400">
              <a:solidFill>
                <a:srgbClr val="888888"/>
              </a:solidFill>
              <a:latin typeface="Calibri" panose="020F0502020204030204"/>
              <a:ea typeface="Calibri" panose="020F0502020204030204"/>
              <a:cs typeface="Calibri" panose="020F0502020204030204"/>
              <a:sym typeface="Calibri" panose="020F0502020204030204"/>
            </a:endParaRPr>
          </a:p>
        </p:txBody>
      </p:sp>
    </p:spTree>
    <p:extLst>
      <p:ext uri="{BB962C8B-B14F-4D97-AF65-F5344CB8AC3E}">
        <p14:creationId xmlns:p14="http://schemas.microsoft.com/office/powerpoint/2010/main" val="98432969"/>
      </p:ext>
    </p:extLst>
  </p:cSld>
  <p:clrMapOvr>
    <a:masterClrMapping/>
  </p:clrMapOvr>
  <p:transition spd="med"/>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slideLayout" Target="../slideLayouts/slideLayout4.xml"/><Relationship Id="rId1" Type="http://schemas.openxmlformats.org/officeDocument/2006/relationships/slideLayout" Target="../slideLayouts/slideLayout3.xml"/><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7.xml"/><Relationship Id="rId1"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lide Number"/>
          <p:cNvSpPr txBox="1">
            <a:spLocks noGrp="1"/>
          </p:cNvSpPr>
          <p:nvPr>
            <p:ph type="sldNum" sz="quarter" idx="2"/>
          </p:nvPr>
        </p:nvSpPr>
        <p:spPr>
          <a:xfrm>
            <a:off x="23729797" y="13131800"/>
            <a:ext cx="415178" cy="410369"/>
          </a:xfrm>
          <a:prstGeom prst="rect">
            <a:avLst/>
          </a:prstGeom>
          <a:ln w="12700">
            <a:miter lim="400000"/>
          </a:ln>
        </p:spPr>
        <p:txBody>
          <a:bodyPr wrap="none" lIns="50800" tIns="50800" rIns="50800" bIns="50800">
            <a:spAutoFit/>
          </a:bodyPr>
          <a:lstStyle>
            <a:lvl1pPr>
              <a:defRPr sz="2000">
                <a:latin typeface="Helvetica"/>
                <a:ea typeface="Helvetica"/>
                <a:cs typeface="Helvetica"/>
                <a:sym typeface="Helvetica"/>
              </a:defRPr>
            </a:lvl1pPr>
          </a:lstStyle>
          <a:p>
            <a:pPr algn="ctr" defTabSz="825500" hangingPunct="0"/>
            <a:fld id="{86CB4B4D-7CA3-9044-876B-883B54F8677D}" type="slidenum">
              <a:rPr kern="0">
                <a:solidFill>
                  <a:srgbClr val="000000"/>
                </a:solidFill>
              </a:rPr>
              <a:t>‹#›</a:t>
            </a:fld>
            <a:endParaRPr kern="0">
              <a:solidFill>
                <a:srgbClr val="000000"/>
              </a:solidFill>
            </a:endParaRPr>
          </a:p>
        </p:txBody>
      </p:sp>
      <p:sp>
        <p:nvSpPr>
          <p:cNvPr id="3" name="Title Text"/>
          <p:cNvSpPr txBox="1">
            <a:spLocks noGrp="1"/>
          </p:cNvSpPr>
          <p:nvPr>
            <p:ph type="title"/>
          </p:nvPr>
        </p:nvSpPr>
        <p:spPr>
          <a:xfrm>
            <a:off x="1689100" y="952500"/>
            <a:ext cx="21005800" cy="2286000"/>
          </a:xfrm>
          <a:prstGeom prst="rect">
            <a:avLst/>
          </a:prstGeom>
          <a:ln w="12700">
            <a:miter lim="400000"/>
          </a:ln>
        </p:spPr>
        <p:txBody>
          <a:bodyPr lIns="50800" tIns="50800" rIns="50800" bIns="50800" anchor="ctr">
            <a:normAutofit/>
          </a:bodyPr>
          <a:lstStyle/>
          <a:p>
            <a:r>
              <a:rPr dirty="0"/>
              <a:t>Title Text</a:t>
            </a:r>
          </a:p>
        </p:txBody>
      </p:sp>
      <p:sp>
        <p:nvSpPr>
          <p:cNvPr id="4" name="Body Level One…"/>
          <p:cNvSpPr txBox="1">
            <a:spLocks noGrp="1"/>
          </p:cNvSpPr>
          <p:nvPr>
            <p:ph type="body" idx="1"/>
          </p:nvPr>
        </p:nvSpPr>
        <p:spPr>
          <a:xfrm>
            <a:off x="1689100" y="3238500"/>
            <a:ext cx="21005800" cy="9207500"/>
          </a:xfrm>
          <a:prstGeom prst="rect">
            <a:avLst/>
          </a:prstGeom>
          <a:ln w="12700">
            <a:miter lim="400000"/>
          </a:ln>
        </p:spPr>
        <p:txBody>
          <a:bodyPr lIns="50800" tIns="50800" rIns="50800" bIns="50800" anchor="ctr">
            <a:normAutofit/>
          </a:body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Tree>
  </p:cSld>
  <p:clrMap bg1="lt1" tx1="dk1" bg2="lt2" tx2="dk2" accent1="accent1" accent2="accent2" accent3="accent3" accent4="accent4" accent5="accent5" accent6="accent6" hlink="hlink" folHlink="folHlink"/>
  <p:sldLayoutIdLst>
    <p:sldLayoutId id="2147483649" r:id="rId1"/>
    <p:sldLayoutId id="2147483651" r:id="rId2"/>
  </p:sldLayoutIdLst>
  <p:transition spd="med"/>
  <p:txStyles>
    <p:titleStyle>
      <a:lvl1pPr marL="0" marR="0" indent="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j-lt"/>
          <a:ea typeface="+mn-ea"/>
          <a:cs typeface="+mn-cs"/>
          <a:sym typeface="Helvetica Light"/>
        </a:defRPr>
      </a:lvl1pPr>
      <a:lvl2pPr marL="0" marR="0" indent="2286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2pPr>
      <a:lvl3pPr marL="0" marR="0" indent="4572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3pPr>
      <a:lvl4pPr marL="0" marR="0" indent="6858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4pPr>
      <a:lvl5pPr marL="0" marR="0" indent="9144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5pPr>
      <a:lvl6pPr marL="0" marR="0" indent="11430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6pPr>
      <a:lvl7pPr marL="0" marR="0" indent="13716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7pPr>
      <a:lvl8pPr marL="0" marR="0" indent="16002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8pPr>
      <a:lvl9pPr marL="0" marR="0" indent="18288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9pPr>
    </p:titleStyle>
    <p:bodyStyle>
      <a:lvl1pPr marL="635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1pPr>
      <a:lvl2pPr marL="1270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2pPr>
      <a:lvl3pPr marL="1905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3pPr>
      <a:lvl4pPr marL="2540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4pPr>
      <a:lvl5pPr marL="3175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5pPr>
      <a:lvl6pPr marL="3810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6pPr>
      <a:lvl7pPr marL="4445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7pPr>
      <a:lvl8pPr marL="5080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8pPr>
      <a:lvl9pPr marL="5715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9pPr>
    </p:bodyStyle>
    <p:otherStyle>
      <a:lvl1pPr marL="0" marR="0" indent="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1pPr>
      <a:lvl2pPr marL="0" marR="0" indent="22860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2pPr>
      <a:lvl3pPr marL="0" marR="0" indent="45720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3pPr>
      <a:lvl4pPr marL="0" marR="0" indent="68580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4pPr>
      <a:lvl5pPr marL="0" marR="0" indent="91440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5pPr>
      <a:lvl6pPr marL="0" marR="0" indent="114300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6pPr>
      <a:lvl7pPr marL="0" marR="0" indent="137160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7pPr>
      <a:lvl8pPr marL="0" marR="0" indent="160020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8pPr>
      <a:lvl9pPr marL="0" marR="0" indent="182880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lide Number"/>
          <p:cNvSpPr txBox="1">
            <a:spLocks noGrp="1"/>
          </p:cNvSpPr>
          <p:nvPr>
            <p:ph type="sldNum" sz="quarter" idx="2"/>
          </p:nvPr>
        </p:nvSpPr>
        <p:spPr>
          <a:xfrm>
            <a:off x="23729797" y="13131800"/>
            <a:ext cx="415178" cy="410369"/>
          </a:xfrm>
          <a:prstGeom prst="rect">
            <a:avLst/>
          </a:prstGeom>
          <a:ln w="12700">
            <a:miter lim="400000"/>
          </a:ln>
        </p:spPr>
        <p:txBody>
          <a:bodyPr wrap="none" lIns="50800" tIns="50800" rIns="50800" bIns="50800">
            <a:spAutoFit/>
          </a:bodyPr>
          <a:lstStyle>
            <a:lvl1pPr>
              <a:defRPr sz="2000">
                <a:latin typeface="Helvetica"/>
                <a:ea typeface="Helvetica"/>
                <a:cs typeface="Helvetica"/>
                <a:sym typeface="Helvetica"/>
              </a:defRPr>
            </a:lvl1pPr>
          </a:lstStyle>
          <a:p>
            <a:pPr algn="ctr" defTabSz="825500" hangingPunct="0"/>
            <a:fld id="{86CB4B4D-7CA3-9044-876B-883B54F8677D}" type="slidenum">
              <a:rPr kern="0">
                <a:solidFill>
                  <a:srgbClr val="000000"/>
                </a:solidFill>
              </a:rPr>
              <a:t>‹#›</a:t>
            </a:fld>
            <a:endParaRPr kern="0">
              <a:solidFill>
                <a:srgbClr val="000000"/>
              </a:solidFill>
            </a:endParaRPr>
          </a:p>
        </p:txBody>
      </p:sp>
      <p:sp>
        <p:nvSpPr>
          <p:cNvPr id="3" name="Title Text"/>
          <p:cNvSpPr txBox="1">
            <a:spLocks noGrp="1"/>
          </p:cNvSpPr>
          <p:nvPr>
            <p:ph type="title"/>
          </p:nvPr>
        </p:nvSpPr>
        <p:spPr>
          <a:xfrm>
            <a:off x="1689100" y="952500"/>
            <a:ext cx="21005800" cy="2286000"/>
          </a:xfrm>
          <a:prstGeom prst="rect">
            <a:avLst/>
          </a:prstGeom>
          <a:ln w="12700">
            <a:miter lim="400000"/>
          </a:ln>
        </p:spPr>
        <p:txBody>
          <a:bodyPr lIns="50800" tIns="50800" rIns="50800" bIns="50800" anchor="ctr">
            <a:normAutofit/>
          </a:bodyPr>
          <a:lstStyle/>
          <a:p>
            <a:r>
              <a:t>Title Text</a:t>
            </a:r>
          </a:p>
        </p:txBody>
      </p:sp>
      <p:sp>
        <p:nvSpPr>
          <p:cNvPr id="4" name="Body Level One…"/>
          <p:cNvSpPr txBox="1">
            <a:spLocks noGrp="1"/>
          </p:cNvSpPr>
          <p:nvPr>
            <p:ph type="body" idx="1"/>
          </p:nvPr>
        </p:nvSpPr>
        <p:spPr>
          <a:xfrm>
            <a:off x="1689100" y="3238500"/>
            <a:ext cx="21005800" cy="9207500"/>
          </a:xfrm>
          <a:prstGeom prst="rect">
            <a:avLst/>
          </a:prstGeom>
          <a:ln w="12700">
            <a:miter lim="400000"/>
          </a:ln>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spTree>
  </p:cSld>
  <p:clrMap bg1="lt1" tx1="dk1" bg2="lt2" tx2="dk2" accent1="accent1" accent2="accent2" accent3="accent3" accent4="accent4" accent5="accent5" accent6="accent6" hlink="hlink" folHlink="folHlink"/>
  <p:sldLayoutIdLst>
    <p:sldLayoutId id="2147483654" r:id="rId1"/>
    <p:sldLayoutId id="2147483655" r:id="rId2"/>
    <p:sldLayoutId id="2147483656" r:id="rId3"/>
  </p:sldLayoutIdLst>
  <p:transition spd="med"/>
  <p:txStyles>
    <p:titleStyle>
      <a:lvl1pPr marL="0" marR="0" indent="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1pPr>
      <a:lvl2pPr marL="0" marR="0" indent="2286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2pPr>
      <a:lvl3pPr marL="0" marR="0" indent="4572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3pPr>
      <a:lvl4pPr marL="0" marR="0" indent="6858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4pPr>
      <a:lvl5pPr marL="0" marR="0" indent="9144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5pPr>
      <a:lvl6pPr marL="0" marR="0" indent="11430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6pPr>
      <a:lvl7pPr marL="0" marR="0" indent="13716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7pPr>
      <a:lvl8pPr marL="0" marR="0" indent="16002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8pPr>
      <a:lvl9pPr marL="0" marR="0" indent="18288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9pPr>
    </p:titleStyle>
    <p:bodyStyle>
      <a:lvl1pPr marL="635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1pPr>
      <a:lvl2pPr marL="1270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2pPr>
      <a:lvl3pPr marL="1905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3pPr>
      <a:lvl4pPr marL="2540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4pPr>
      <a:lvl5pPr marL="3175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5pPr>
      <a:lvl6pPr marL="3810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6pPr>
      <a:lvl7pPr marL="4445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7pPr>
      <a:lvl8pPr marL="5080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8pPr>
      <a:lvl9pPr marL="5715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9pPr>
    </p:bodyStyle>
    <p:otherStyle>
      <a:lvl1pPr marL="0" marR="0" indent="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1pPr>
      <a:lvl2pPr marL="0" marR="0" indent="22860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2pPr>
      <a:lvl3pPr marL="0" marR="0" indent="45720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3pPr>
      <a:lvl4pPr marL="0" marR="0" indent="68580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4pPr>
      <a:lvl5pPr marL="0" marR="0" indent="91440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5pPr>
      <a:lvl6pPr marL="0" marR="0" indent="114300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6pPr>
      <a:lvl7pPr marL="0" marR="0" indent="137160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7pPr>
      <a:lvl8pPr marL="0" marR="0" indent="160020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8pPr>
      <a:lvl9pPr marL="0" marR="0" indent="182880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lide Number"/>
          <p:cNvSpPr txBox="1">
            <a:spLocks noGrp="1"/>
          </p:cNvSpPr>
          <p:nvPr>
            <p:ph type="sldNum" sz="quarter" idx="2"/>
          </p:nvPr>
        </p:nvSpPr>
        <p:spPr>
          <a:xfrm>
            <a:off x="23729797" y="13131800"/>
            <a:ext cx="415178" cy="410369"/>
          </a:xfrm>
          <a:prstGeom prst="rect">
            <a:avLst/>
          </a:prstGeom>
          <a:ln w="12700">
            <a:miter lim="400000"/>
          </a:ln>
        </p:spPr>
        <p:txBody>
          <a:bodyPr wrap="none" lIns="50800" tIns="50800" rIns="50800" bIns="50800">
            <a:spAutoFit/>
          </a:bodyPr>
          <a:lstStyle>
            <a:lvl1pPr>
              <a:defRPr sz="2000">
                <a:latin typeface="Helvetica"/>
                <a:ea typeface="Helvetica"/>
                <a:cs typeface="Helvetica"/>
                <a:sym typeface="Helvetica"/>
              </a:defRPr>
            </a:lvl1pPr>
          </a:lstStyle>
          <a:p>
            <a:pPr algn="ctr" defTabSz="825500" hangingPunct="0"/>
            <a:fld id="{86CB4B4D-7CA3-9044-876B-883B54F8677D}" type="slidenum">
              <a:rPr kern="0">
                <a:solidFill>
                  <a:srgbClr val="000000"/>
                </a:solidFill>
              </a:rPr>
              <a:pPr algn="ctr" defTabSz="825500" hangingPunct="0"/>
              <a:t>‹#›</a:t>
            </a:fld>
            <a:endParaRPr kern="0">
              <a:solidFill>
                <a:srgbClr val="000000"/>
              </a:solidFill>
            </a:endParaRPr>
          </a:p>
        </p:txBody>
      </p:sp>
      <p:sp>
        <p:nvSpPr>
          <p:cNvPr id="3" name="Title Text"/>
          <p:cNvSpPr txBox="1">
            <a:spLocks noGrp="1"/>
          </p:cNvSpPr>
          <p:nvPr>
            <p:ph type="title"/>
          </p:nvPr>
        </p:nvSpPr>
        <p:spPr>
          <a:xfrm>
            <a:off x="1689100" y="952500"/>
            <a:ext cx="21005800" cy="2286000"/>
          </a:xfrm>
          <a:prstGeom prst="rect">
            <a:avLst/>
          </a:prstGeom>
          <a:ln w="12700">
            <a:miter lim="400000"/>
          </a:ln>
        </p:spPr>
        <p:txBody>
          <a:bodyPr lIns="50800" tIns="50800" rIns="50800" bIns="50800" anchor="ctr">
            <a:normAutofit/>
          </a:bodyPr>
          <a:lstStyle/>
          <a:p>
            <a:r>
              <a:rPr dirty="0"/>
              <a:t>Title Text</a:t>
            </a:r>
          </a:p>
        </p:txBody>
      </p:sp>
      <p:sp>
        <p:nvSpPr>
          <p:cNvPr id="4" name="Body Level One…"/>
          <p:cNvSpPr txBox="1">
            <a:spLocks noGrp="1"/>
          </p:cNvSpPr>
          <p:nvPr>
            <p:ph type="body" idx="1"/>
          </p:nvPr>
        </p:nvSpPr>
        <p:spPr>
          <a:xfrm>
            <a:off x="1689100" y="3238500"/>
            <a:ext cx="21005800" cy="9207500"/>
          </a:xfrm>
          <a:prstGeom prst="rect">
            <a:avLst/>
          </a:prstGeom>
          <a:ln w="12700">
            <a:miter lim="400000"/>
          </a:ln>
        </p:spPr>
        <p:txBody>
          <a:bodyPr lIns="50800" tIns="50800" rIns="50800" bIns="50800" anchor="ctr">
            <a:normAutofit/>
          </a:body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Tree>
    <p:extLst>
      <p:ext uri="{BB962C8B-B14F-4D97-AF65-F5344CB8AC3E}">
        <p14:creationId xmlns:p14="http://schemas.microsoft.com/office/powerpoint/2010/main" val="849153788"/>
      </p:ext>
    </p:extLst>
  </p:cSld>
  <p:clrMap bg1="lt1" tx1="dk1" bg2="lt2" tx2="dk2" accent1="accent1" accent2="accent2" accent3="accent3" accent4="accent4" accent5="accent5" accent6="accent6" hlink="hlink" folHlink="folHlink"/>
  <p:sldLayoutIdLst>
    <p:sldLayoutId id="2147483659" r:id="rId1"/>
    <p:sldLayoutId id="2147483660" r:id="rId2"/>
  </p:sldLayoutIdLst>
  <p:transition spd="med"/>
  <p:txStyles>
    <p:titleStyle>
      <a:lvl1pPr marL="0" marR="0" indent="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j-lt"/>
          <a:ea typeface="+mn-ea"/>
          <a:cs typeface="+mn-cs"/>
          <a:sym typeface="Helvetica Light"/>
        </a:defRPr>
      </a:lvl1pPr>
      <a:lvl2pPr marL="0" marR="0" indent="2286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2pPr>
      <a:lvl3pPr marL="0" marR="0" indent="4572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3pPr>
      <a:lvl4pPr marL="0" marR="0" indent="6858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4pPr>
      <a:lvl5pPr marL="0" marR="0" indent="9144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5pPr>
      <a:lvl6pPr marL="0" marR="0" indent="11430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6pPr>
      <a:lvl7pPr marL="0" marR="0" indent="13716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7pPr>
      <a:lvl8pPr marL="0" marR="0" indent="16002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8pPr>
      <a:lvl9pPr marL="0" marR="0" indent="18288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9pPr>
    </p:titleStyle>
    <p:bodyStyle>
      <a:lvl1pPr marL="635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1pPr>
      <a:lvl2pPr marL="1270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2pPr>
      <a:lvl3pPr marL="1905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3pPr>
      <a:lvl4pPr marL="2540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4pPr>
      <a:lvl5pPr marL="3175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5pPr>
      <a:lvl6pPr marL="3810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6pPr>
      <a:lvl7pPr marL="4445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7pPr>
      <a:lvl8pPr marL="5080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8pPr>
      <a:lvl9pPr marL="5715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9pPr>
    </p:bodyStyle>
    <p:otherStyle>
      <a:lvl1pPr marL="0" marR="0" indent="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1pPr>
      <a:lvl2pPr marL="0" marR="0" indent="22860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2pPr>
      <a:lvl3pPr marL="0" marR="0" indent="45720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3pPr>
      <a:lvl4pPr marL="0" marR="0" indent="68580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4pPr>
      <a:lvl5pPr marL="0" marR="0" indent="91440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5pPr>
      <a:lvl6pPr marL="0" marR="0" indent="114300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6pPr>
      <a:lvl7pPr marL="0" marR="0" indent="137160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7pPr>
      <a:lvl8pPr marL="0" marR="0" indent="160020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8pPr>
      <a:lvl9pPr marL="0" marR="0" indent="182880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24.png"/><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32.png"/><Relationship Id="rId4" Type="http://schemas.openxmlformats.org/officeDocument/2006/relationships/image" Target="../media/image31.png"/></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38.png"/><Relationship Id="rId4" Type="http://schemas.openxmlformats.org/officeDocument/2006/relationships/hyperlink" Target="http://www.lighthouse3d.com/tutorials/glsl-12-tutorial/the-normal-matrix/"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41.png"/><Relationship Id="rId4" Type="http://schemas.openxmlformats.org/officeDocument/2006/relationships/image" Target="../media/image40.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image" Target="../media/image44.png"/><Relationship Id="rId4" Type="http://schemas.openxmlformats.org/officeDocument/2006/relationships/image" Target="../media/image43.png"/></Relationships>
</file>

<file path=ppt/slides/_rels/slide2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2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48.png"/></Relationships>
</file>

<file path=ppt/slides/_rels/slide25.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 Id="rId9" Type="http://schemas.openxmlformats.org/officeDocument/2006/relationships/image" Target="../media/image2.png"/></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55.png"/><Relationship Id="rId4" Type="http://schemas.openxmlformats.org/officeDocument/2006/relationships/image" Target="../media/image54.png"/></Relationships>
</file>

<file path=ppt/slides/_rels/slide2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7.xml"/><Relationship Id="rId1" Type="http://schemas.openxmlformats.org/officeDocument/2006/relationships/slideLayout" Target="../slideLayouts/slideLayout1.xml"/><Relationship Id="rId5" Type="http://schemas.openxmlformats.org/officeDocument/2006/relationships/image" Target="../media/image57.png"/><Relationship Id="rId4" Type="http://schemas.openxmlformats.org/officeDocument/2006/relationships/image" Target="../media/image56.jpg"/></Relationships>
</file>

<file path=ppt/slides/_rels/slide2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8.xml"/><Relationship Id="rId1" Type="http://schemas.openxmlformats.org/officeDocument/2006/relationships/slideLayout" Target="../slideLayouts/slideLayout1.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2.png"/></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4.png"/><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image" Target="../media/image63.png"/><Relationship Id="rId5" Type="http://schemas.openxmlformats.org/officeDocument/2006/relationships/image" Target="../media/image62.jpg"/><Relationship Id="rId4" Type="http://schemas.openxmlformats.org/officeDocument/2006/relationships/image" Target="../media/image61.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2.png"/><Relationship Id="rId7" Type="http://schemas.openxmlformats.org/officeDocument/2006/relationships/image" Target="../media/image67.png"/><Relationship Id="rId2" Type="http://schemas.openxmlformats.org/officeDocument/2006/relationships/notesSlide" Target="../notesSlides/notesSlide30.xml"/><Relationship Id="rId1" Type="http://schemas.openxmlformats.org/officeDocument/2006/relationships/slideLayout" Target="../slideLayouts/slideLayout1.xml"/><Relationship Id="rId6" Type="http://schemas.openxmlformats.org/officeDocument/2006/relationships/image" Target="../media/image66.png"/><Relationship Id="rId5" Type="http://schemas.openxmlformats.org/officeDocument/2006/relationships/image" Target="../media/image61.png"/><Relationship Id="rId10" Type="http://schemas.openxmlformats.org/officeDocument/2006/relationships/image" Target="../media/image69.png"/><Relationship Id="rId4" Type="http://schemas.openxmlformats.org/officeDocument/2006/relationships/image" Target="../media/image65.png"/><Relationship Id="rId9" Type="http://schemas.openxmlformats.org/officeDocument/2006/relationships/image" Target="../media/image62.jpg"/></Relationships>
</file>

<file path=ppt/slides/_rels/slide3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1.xml"/><Relationship Id="rId1" Type="http://schemas.openxmlformats.org/officeDocument/2006/relationships/slideLayout" Target="../slideLayouts/slideLayout1.xml"/><Relationship Id="rId5" Type="http://schemas.openxmlformats.org/officeDocument/2006/relationships/image" Target="../media/image72.png"/><Relationship Id="rId4" Type="http://schemas.openxmlformats.org/officeDocument/2006/relationships/image" Target="../media/image71.png"/></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2.xml"/><Relationship Id="rId1" Type="http://schemas.openxmlformats.org/officeDocument/2006/relationships/slideLayout" Target="../slideLayouts/slideLayout1.xml"/><Relationship Id="rId4" Type="http://schemas.openxmlformats.org/officeDocument/2006/relationships/image" Target="../media/image70.png"/></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3.xml"/><Relationship Id="rId1" Type="http://schemas.openxmlformats.org/officeDocument/2006/relationships/slideLayout" Target="../slideLayouts/slideLayout1.xml"/><Relationship Id="rId4" Type="http://schemas.openxmlformats.org/officeDocument/2006/relationships/image" Target="../media/image73.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7.xml"/><Relationship Id="rId1" Type="http://schemas.openxmlformats.org/officeDocument/2006/relationships/slideLayout" Target="../slideLayouts/slideLayout1.xml"/><Relationship Id="rId4" Type="http://schemas.openxmlformats.org/officeDocument/2006/relationships/image" Target="../media/image76.png"/></Relationships>
</file>

<file path=ppt/slides/_rels/slide38.xml.rels><?xml version="1.0" encoding="UTF-8" standalone="yes"?>
<Relationships xmlns="http://schemas.openxmlformats.org/package/2006/relationships"><Relationship Id="rId8" Type="http://schemas.openxmlformats.org/officeDocument/2006/relationships/hyperlink" Target="https://en.wikipedia.org/wiki/B%C3%A9zier_surface" TargetMode="External"/><Relationship Id="rId3" Type="http://schemas.openxmlformats.org/officeDocument/2006/relationships/image" Target="../media/image77.png"/><Relationship Id="rId7" Type="http://schemas.openxmlformats.org/officeDocument/2006/relationships/hyperlink" Target="https://en.wikipedia.org/wiki/B%C3%A9zier_curve" TargetMode="External"/><Relationship Id="rId2" Type="http://schemas.openxmlformats.org/officeDocument/2006/relationships/notesSlide" Target="../notesSlides/notesSlide38.xml"/><Relationship Id="rId1" Type="http://schemas.openxmlformats.org/officeDocument/2006/relationships/slideLayout" Target="../slideLayouts/slideLayout6.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png"/></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84.png"/><Relationship Id="rId2" Type="http://schemas.openxmlformats.org/officeDocument/2006/relationships/notesSlide" Target="../notesSlides/notesSlide39.xml"/><Relationship Id="rId1" Type="http://schemas.openxmlformats.org/officeDocument/2006/relationships/slideLayout" Target="../slideLayouts/slideLayout1.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40.xml"/><Relationship Id="rId1" Type="http://schemas.openxmlformats.org/officeDocument/2006/relationships/slideLayout" Target="../slideLayouts/slideLayout6.xml"/><Relationship Id="rId4" Type="http://schemas.openxmlformats.org/officeDocument/2006/relationships/image" Target="../media/image86.png"/></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1.xml"/><Relationship Id="rId1" Type="http://schemas.openxmlformats.org/officeDocument/2006/relationships/slideLayout" Target="../slideLayouts/slideLayout1.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s>
</file>

<file path=ppt/slides/_rels/slide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2.xml"/><Relationship Id="rId1" Type="http://schemas.openxmlformats.org/officeDocument/2006/relationships/slideLayout" Target="../slideLayouts/slideLayout1.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90.png"/></Relationships>
</file>

<file path=ppt/slides/_rels/slide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3.xml"/><Relationship Id="rId1" Type="http://schemas.openxmlformats.org/officeDocument/2006/relationships/slideLayout" Target="../slideLayouts/slideLayout1.xml"/><Relationship Id="rId5" Type="http://schemas.openxmlformats.org/officeDocument/2006/relationships/image" Target="../media/image94.png"/><Relationship Id="rId4" Type="http://schemas.openxmlformats.org/officeDocument/2006/relationships/image" Target="../media/image93.png"/></Relationships>
</file>

<file path=ppt/slides/_rels/slide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4.xml"/><Relationship Id="rId1" Type="http://schemas.openxmlformats.org/officeDocument/2006/relationships/slideLayout" Target="../slideLayouts/slideLayout1.xml"/><Relationship Id="rId4" Type="http://schemas.openxmlformats.org/officeDocument/2006/relationships/image" Target="../media/image95.png"/></Relationships>
</file>

<file path=ppt/slides/_rels/slide45.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95.png"/><Relationship Id="rId2" Type="http://schemas.openxmlformats.org/officeDocument/2006/relationships/notesSlide" Target="../notesSlides/notesSlide45.xml"/><Relationship Id="rId1" Type="http://schemas.openxmlformats.org/officeDocument/2006/relationships/slideLayout" Target="../slideLayouts/slideLayout1.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96.png"/></Relationships>
</file>

<file path=ppt/slides/_rels/slide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47.xml"/><Relationship Id="rId1" Type="http://schemas.openxmlformats.org/officeDocument/2006/relationships/slideLayout" Target="../slideLayouts/slideLayout6.xml"/><Relationship Id="rId5" Type="http://schemas.openxmlformats.org/officeDocument/2006/relationships/hyperlink" Target="http://www.gradientspace.com/tutorials" TargetMode="External"/><Relationship Id="rId4" Type="http://schemas.openxmlformats.org/officeDocument/2006/relationships/image" Target="../media/image100.png"/></Relationships>
</file>

<file path=ppt/slides/_rels/slide4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101.jpeg"/><Relationship Id="rId2" Type="http://schemas.openxmlformats.org/officeDocument/2006/relationships/notesSlide" Target="../notesSlides/notesSlide50.xml"/><Relationship Id="rId1" Type="http://schemas.openxmlformats.org/officeDocument/2006/relationships/slideLayout" Target="../slideLayouts/slideLayout6.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s>
</file>

<file path=ppt/slides/_rels/slide51.xml.rels><?xml version="1.0" encoding="UTF-8" standalone="yes"?>
<Relationships xmlns="http://schemas.openxmlformats.org/package/2006/relationships"><Relationship Id="rId3" Type="http://schemas.openxmlformats.org/officeDocument/2006/relationships/image" Target="../media/image101.jpeg"/><Relationship Id="rId2" Type="http://schemas.openxmlformats.org/officeDocument/2006/relationships/notesSlide" Target="../notesSlides/notesSlide51.xml"/><Relationship Id="rId1" Type="http://schemas.openxmlformats.org/officeDocument/2006/relationships/slideLayout" Target="../slideLayouts/slideLayout6.xml"/><Relationship Id="rId6" Type="http://schemas.openxmlformats.org/officeDocument/2006/relationships/image" Target="../media/image107.png"/><Relationship Id="rId5" Type="http://schemas.openxmlformats.org/officeDocument/2006/relationships/image" Target="../media/image106.png"/><Relationship Id="rId4" Type="http://schemas.openxmlformats.org/officeDocument/2006/relationships/image" Target="../media/image105.png"/></Relationships>
</file>

<file path=ppt/slides/_rels/slide52.xml.rels><?xml version="1.0" encoding="UTF-8" standalone="yes"?>
<Relationships xmlns="http://schemas.openxmlformats.org/package/2006/relationships"><Relationship Id="rId3" Type="http://schemas.openxmlformats.org/officeDocument/2006/relationships/image" Target="../media/image101.jpeg"/><Relationship Id="rId2" Type="http://schemas.openxmlformats.org/officeDocument/2006/relationships/notesSlide" Target="../notesSlides/notesSlide52.xml"/><Relationship Id="rId1" Type="http://schemas.openxmlformats.org/officeDocument/2006/relationships/slideLayout" Target="../slideLayouts/slideLayout6.xml"/><Relationship Id="rId4" Type="http://schemas.openxmlformats.org/officeDocument/2006/relationships/image" Target="../media/image108.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101.jpeg"/><Relationship Id="rId2" Type="http://schemas.openxmlformats.org/officeDocument/2006/relationships/notesSlide" Target="../notesSlides/notesSlide54.xml"/><Relationship Id="rId1" Type="http://schemas.openxmlformats.org/officeDocument/2006/relationships/slideLayout" Target="../slideLayouts/slideLayout6.xml"/><Relationship Id="rId5" Type="http://schemas.openxmlformats.org/officeDocument/2006/relationships/image" Target="../media/image110.png"/><Relationship Id="rId4" Type="http://schemas.openxmlformats.org/officeDocument/2006/relationships/image" Target="../media/image109.png"/></Relationships>
</file>

<file path=ppt/slides/_rels/slide55.xml.rels><?xml version="1.0" encoding="UTF-8" standalone="yes"?>
<Relationships xmlns="http://schemas.openxmlformats.org/package/2006/relationships"><Relationship Id="rId3" Type="http://schemas.openxmlformats.org/officeDocument/2006/relationships/image" Target="../media/image101.jpeg"/><Relationship Id="rId2" Type="http://schemas.openxmlformats.org/officeDocument/2006/relationships/notesSlide" Target="../notesSlides/notesSlide55.xml"/><Relationship Id="rId1" Type="http://schemas.openxmlformats.org/officeDocument/2006/relationships/slideLayout" Target="../slideLayouts/slideLayout6.xml"/><Relationship Id="rId5" Type="http://schemas.openxmlformats.org/officeDocument/2006/relationships/image" Target="../media/image112.png"/><Relationship Id="rId4" Type="http://schemas.openxmlformats.org/officeDocument/2006/relationships/image" Target="../media/image111.png"/></Relationships>
</file>

<file path=ppt/slides/_rels/slide56.xml.rels><?xml version="1.0" encoding="UTF-8" standalone="yes"?>
<Relationships xmlns="http://schemas.openxmlformats.org/package/2006/relationships"><Relationship Id="rId3" Type="http://schemas.openxmlformats.org/officeDocument/2006/relationships/image" Target="../media/image101.jpeg"/><Relationship Id="rId7" Type="http://schemas.openxmlformats.org/officeDocument/2006/relationships/image" Target="../media/image114.png"/><Relationship Id="rId2" Type="http://schemas.openxmlformats.org/officeDocument/2006/relationships/notesSlide" Target="../notesSlides/notesSlide56.xml"/><Relationship Id="rId1" Type="http://schemas.openxmlformats.org/officeDocument/2006/relationships/slideLayout" Target="../slideLayouts/slideLayout6.xml"/><Relationship Id="rId6" Type="http://schemas.openxmlformats.org/officeDocument/2006/relationships/image" Target="../media/image113.png"/><Relationship Id="rId5" Type="http://schemas.openxmlformats.org/officeDocument/2006/relationships/hyperlink" Target="https://zh.wikipedia.org/wiki/%E5%90%84%E5%90%91%E5%BC%82%E6%80%A7%E8%BF%87%E6%BB%A4" TargetMode="External"/><Relationship Id="rId4" Type="http://schemas.openxmlformats.org/officeDocument/2006/relationships/hyperlink" Target="https://zhuanlan.zhihu.com/p/77496615" TargetMode="External"/></Relationships>
</file>

<file path=ppt/slides/_rels/slide57.xml.rels><?xml version="1.0" encoding="UTF-8" standalone="yes"?>
<Relationships xmlns="http://schemas.openxmlformats.org/package/2006/relationships"><Relationship Id="rId3" Type="http://schemas.openxmlformats.org/officeDocument/2006/relationships/image" Target="../media/image101.jpeg"/><Relationship Id="rId2" Type="http://schemas.openxmlformats.org/officeDocument/2006/relationships/notesSlide" Target="../notesSlides/notesSlide57.xml"/><Relationship Id="rId1" Type="http://schemas.openxmlformats.org/officeDocument/2006/relationships/slideLayout" Target="../slideLayouts/slideLayout6.xml"/><Relationship Id="rId5" Type="http://schemas.openxmlformats.org/officeDocument/2006/relationships/image" Target="../media/image116.png"/><Relationship Id="rId4" Type="http://schemas.openxmlformats.org/officeDocument/2006/relationships/image" Target="../media/image115.png"/></Relationships>
</file>

<file path=ppt/slides/_rels/slide58.xml.rels><?xml version="1.0" encoding="UTF-8" standalone="yes"?>
<Relationships xmlns="http://schemas.openxmlformats.org/package/2006/relationships"><Relationship Id="rId3" Type="http://schemas.openxmlformats.org/officeDocument/2006/relationships/image" Target="../media/image101.jpeg"/><Relationship Id="rId2" Type="http://schemas.openxmlformats.org/officeDocument/2006/relationships/notesSlide" Target="../notesSlides/notesSlide58.xml"/><Relationship Id="rId1" Type="http://schemas.openxmlformats.org/officeDocument/2006/relationships/slideLayout" Target="../slideLayouts/slideLayout6.xml"/><Relationship Id="rId5" Type="http://schemas.openxmlformats.org/officeDocument/2006/relationships/image" Target="../media/image118.png"/><Relationship Id="rId4" Type="http://schemas.openxmlformats.org/officeDocument/2006/relationships/image" Target="../media/image117.png"/></Relationships>
</file>

<file path=ppt/slides/_rels/slide59.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59.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120.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60.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122.png"/></Relationships>
</file>

<file path=ppt/slides/_rels/slide61.xml.rels><?xml version="1.0" encoding="UTF-8" standalone="yes"?>
<Relationships xmlns="http://schemas.openxmlformats.org/package/2006/relationships"><Relationship Id="rId3" Type="http://schemas.openxmlformats.org/officeDocument/2006/relationships/hyperlink" Target="https://learnopengl-cn.github.io/02%20Lighting/02%20Basic%20Lighting/" TargetMode="External"/><Relationship Id="rId2" Type="http://schemas.openxmlformats.org/officeDocument/2006/relationships/notesSlide" Target="../notesSlides/notesSlide61.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124.png"/><Relationship Id="rId4" Type="http://schemas.openxmlformats.org/officeDocument/2006/relationships/image" Target="../media/image123.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83"/>
        <p:cNvGrpSpPr/>
        <p:nvPr/>
      </p:nvGrpSpPr>
      <p:grpSpPr>
        <a:xfrm>
          <a:off x="0" y="0"/>
          <a:ext cx="0" cy="0"/>
          <a:chOff x="0" y="0"/>
          <a:chExt cx="0" cy="0"/>
        </a:xfrm>
      </p:grpSpPr>
      <p:sp>
        <p:nvSpPr>
          <p:cNvPr id="2" name="Shape 89"/>
          <p:cNvSpPr txBox="1"/>
          <p:nvPr/>
        </p:nvSpPr>
        <p:spPr>
          <a:xfrm>
            <a:off x="1910700" y="10678769"/>
            <a:ext cx="20562600" cy="1452398"/>
          </a:xfrm>
          <a:prstGeom prst="rect">
            <a:avLst/>
          </a:prstGeom>
          <a:noFill/>
          <a:ln>
            <a:noFill/>
          </a:ln>
        </p:spPr>
        <p:txBody>
          <a:bodyPr lIns="182850" tIns="91400" rIns="182850" bIns="91400" anchor="t" anchorCtr="0">
            <a:noAutofit/>
          </a:bodyPr>
          <a:lstStyle/>
          <a:p>
            <a:pPr algn="ctr"/>
            <a:r>
              <a:rPr lang="zh-CN" altLang="en-US" sz="8000" dirty="0">
                <a:solidFill>
                  <a:srgbClr val="FFFFFF"/>
                </a:solidFill>
                <a:latin typeface="微软雅黑 Light" panose="020B0502040204020203" pitchFamily="34" charset="-122"/>
                <a:ea typeface="微软雅黑 Light" panose="020B0502040204020203" pitchFamily="34" charset="-122"/>
              </a:rPr>
              <a:t>引擎平台 刘军</a:t>
            </a:r>
            <a:endParaRPr lang="zh-CN" sz="8000" dirty="0">
              <a:solidFill>
                <a:srgbClr val="FFFFFF"/>
              </a:solidFill>
              <a:latin typeface="微软雅黑 Light" panose="020B0502040204020203" pitchFamily="34" charset="-122"/>
              <a:ea typeface="微软雅黑 Light" panose="020B0502040204020203" pitchFamily="34" charset="-122"/>
            </a:endParaRPr>
          </a:p>
        </p:txBody>
      </p:sp>
      <p:sp>
        <p:nvSpPr>
          <p:cNvPr id="3" name="Shape 89"/>
          <p:cNvSpPr txBox="1"/>
          <p:nvPr/>
        </p:nvSpPr>
        <p:spPr>
          <a:xfrm>
            <a:off x="2202873" y="8793235"/>
            <a:ext cx="19978254" cy="1452398"/>
          </a:xfrm>
          <a:prstGeom prst="rect">
            <a:avLst/>
          </a:prstGeom>
          <a:noFill/>
          <a:ln>
            <a:noFill/>
          </a:ln>
        </p:spPr>
        <p:txBody>
          <a:bodyPr lIns="182850" tIns="91400" rIns="182850" bIns="91400" anchor="ctr" anchorCtr="0">
            <a:noAutofit/>
          </a:bodyPr>
          <a:lstStyle/>
          <a:p>
            <a:pPr algn="ctr">
              <a:buSzPct val="25000"/>
            </a:pPr>
            <a:r>
              <a:rPr lang="zh-CN" altLang="en-US" sz="12000" kern="0" cap="all" dirty="0">
                <a:solidFill>
                  <a:srgbClr val="FFD966"/>
                </a:solidFill>
                <a:latin typeface="微软雅黑" panose="020B0503020204020204" pitchFamily="34" charset="-122"/>
                <a:ea typeface="微软雅黑" panose="020B0503020204020204" pitchFamily="34" charset="-122"/>
                <a:cs typeface="宋体" panose="02010600030101010101" pitchFamily="2" charset="-122"/>
                <a:sym typeface="Calibri" panose="020F0502020204030204"/>
              </a:rPr>
              <a:t>计算机图形学</a:t>
            </a:r>
            <a:endParaRPr lang="zh-CN" sz="12000" kern="0" cap="all" dirty="0">
              <a:solidFill>
                <a:srgbClr val="FFD966"/>
              </a:solidFill>
              <a:latin typeface="微软雅黑" panose="020B0503020204020204" pitchFamily="34" charset="-122"/>
              <a:ea typeface="微软雅黑" panose="020B0503020204020204" pitchFamily="34" charset="-122"/>
              <a:cs typeface="宋体" panose="02010600030101010101" pitchFamily="2" charset="-122"/>
              <a:sym typeface="Calibri" panose="020F0502020204030204"/>
            </a:endParaRP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377" name="Rectangle"/>
          <p:cNvSpPr/>
          <p:nvPr/>
        </p:nvSpPr>
        <p:spPr>
          <a:xfrm>
            <a:off x="1756800" y="0"/>
            <a:ext cx="12240000" cy="13716000"/>
          </a:xfrm>
          <a:prstGeom prst="rect">
            <a:avLst/>
          </a:prstGeom>
          <a:solidFill>
            <a:schemeClr val="bg1">
              <a:alpha val="80000"/>
            </a:schemeClr>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dirty="0">
              <a:solidFill>
                <a:srgbClr val="FFFFFF"/>
              </a:solidFill>
              <a:latin typeface="Helvetica"/>
              <a:ea typeface="Helvetica"/>
              <a:cs typeface="Helvetica"/>
              <a:sym typeface="Helvetica"/>
            </a:endParaRPr>
          </a:p>
        </p:txBody>
      </p:sp>
      <p:grpSp>
        <p:nvGrpSpPr>
          <p:cNvPr id="2" name="组合 1">
            <a:extLst>
              <a:ext uri="{FF2B5EF4-FFF2-40B4-BE49-F238E27FC236}">
                <a16:creationId xmlns:a16="http://schemas.microsoft.com/office/drawing/2014/main" id="{EB12D5AD-FF90-456E-B9FB-1BB9A9C4F192}"/>
              </a:ext>
            </a:extLst>
          </p:cNvPr>
          <p:cNvGrpSpPr/>
          <p:nvPr/>
        </p:nvGrpSpPr>
        <p:grpSpPr>
          <a:xfrm>
            <a:off x="2706624" y="3303123"/>
            <a:ext cx="7123176" cy="5122771"/>
            <a:chOff x="2706624" y="3303123"/>
            <a:chExt cx="7123176" cy="5122771"/>
          </a:xfrm>
        </p:grpSpPr>
        <p:sp>
          <p:nvSpPr>
            <p:cNvPr id="11"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p:cNvSpPr/>
            <p:nvPr/>
          </p:nvSpPr>
          <p:spPr>
            <a:xfrm>
              <a:off x="2706624" y="4937760"/>
              <a:ext cx="7104888" cy="3488134"/>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pPr marL="571500" indent="-571500" defTabSz="825500" hangingPunct="0">
                <a:spcBef>
                  <a:spcPts val="600"/>
                </a:spcBef>
                <a:spcAft>
                  <a:spcPts val="600"/>
                </a:spcAft>
                <a:buFont typeface="Arial" panose="020B0604020202020204" pitchFamily="34" charset="0"/>
                <a:buChar char="•"/>
              </a:pPr>
              <a:r>
                <a:rPr lang="en-US" altLang="zh-CN" sz="3600" kern="0" dirty="0">
                  <a:solidFill>
                    <a:srgbClr val="000000"/>
                  </a:solidFill>
                  <a:latin typeface="微软雅黑 Light" panose="020B0502040204020203" pitchFamily="34" charset="-122"/>
                  <a:ea typeface="微软雅黑 Light" panose="020B0502040204020203" pitchFamily="34" charset="-122"/>
                </a:rPr>
                <a:t>Fundamentals 5</a:t>
              </a:r>
            </a:p>
            <a:p>
              <a:pPr marL="571500" indent="-571500" defTabSz="825500" hangingPunct="0">
                <a:spcBef>
                  <a:spcPts val="600"/>
                </a:spcBef>
                <a:spcAft>
                  <a:spcPts val="600"/>
                </a:spcAft>
                <a:buFont typeface="Arial" panose="020B0604020202020204" pitchFamily="34" charset="0"/>
                <a:buChar char="•"/>
              </a:pPr>
              <a:r>
                <a:rPr lang="zh-CN" altLang="en-US" sz="3600" kern="0" dirty="0">
                  <a:solidFill>
                    <a:srgbClr val="000000"/>
                  </a:solidFill>
                  <a:latin typeface="微软雅黑 Light" panose="020B0502040204020203" pitchFamily="34" charset="-122"/>
                  <a:ea typeface="微软雅黑 Light" panose="020B0502040204020203" pitchFamily="34" charset="-122"/>
                </a:rPr>
                <a:t>表示变换的主要手段</a:t>
              </a:r>
              <a:endParaRPr lang="en-US" altLang="zh-CN" sz="3600" kern="0" dirty="0">
                <a:solidFill>
                  <a:srgbClr val="000000"/>
                </a:solidFill>
                <a:latin typeface="微软雅黑 Light" panose="020B0502040204020203" pitchFamily="34" charset="-122"/>
                <a:ea typeface="微软雅黑 Light" panose="020B0502040204020203" pitchFamily="34" charset="-122"/>
              </a:endParaRPr>
            </a:p>
            <a:p>
              <a:pPr marL="571500" indent="-571500" defTabSz="825500" hangingPunct="0">
                <a:spcBef>
                  <a:spcPts val="600"/>
                </a:spcBef>
                <a:spcAft>
                  <a:spcPts val="600"/>
                </a:spcAft>
                <a:buFont typeface="Arial" panose="020B0604020202020204" pitchFamily="34" charset="0"/>
                <a:buChar char="•"/>
              </a:pPr>
              <a:r>
                <a:rPr lang="zh-CN" altLang="en-US" sz="3600" kern="0" dirty="0">
                  <a:solidFill>
                    <a:srgbClr val="000000"/>
                  </a:solidFill>
                  <a:latin typeface="微软雅黑 Light" panose="020B0502040204020203" pitchFamily="34" charset="-122"/>
                  <a:ea typeface="微软雅黑 Light" panose="020B0502040204020203" pitchFamily="34" charset="-122"/>
                </a:rPr>
                <a:t>矩阵运算</a:t>
              </a:r>
              <a:endParaRPr lang="en-US" altLang="zh-CN" sz="3600" kern="0" dirty="0">
                <a:solidFill>
                  <a:srgbClr val="000000"/>
                </a:solidFill>
                <a:latin typeface="微软雅黑 Light" panose="020B0502040204020203" pitchFamily="34" charset="-122"/>
                <a:ea typeface="微软雅黑 Light" panose="020B0502040204020203" pitchFamily="34" charset="-122"/>
              </a:endParaRPr>
            </a:p>
            <a:p>
              <a:pPr marL="571500" indent="-571500" defTabSz="825500" hangingPunct="0">
                <a:spcBef>
                  <a:spcPts val="600"/>
                </a:spcBef>
                <a:spcAft>
                  <a:spcPts val="600"/>
                </a:spcAft>
                <a:buFont typeface="Arial" panose="020B0604020202020204" pitchFamily="34" charset="0"/>
                <a:buChar char="•"/>
              </a:pPr>
              <a:r>
                <a:rPr lang="zh-CN" altLang="en-US" sz="3600" kern="0" dirty="0">
                  <a:solidFill>
                    <a:srgbClr val="000000"/>
                  </a:solidFill>
                  <a:latin typeface="微软雅黑 Light" panose="020B0502040204020203" pitchFamily="34" charset="-122"/>
                  <a:ea typeface="微软雅黑 Light" panose="020B0502040204020203" pitchFamily="34" charset="-122"/>
                </a:rPr>
                <a:t>矩阵向量运算</a:t>
              </a:r>
              <a:endParaRPr lang="en-US" altLang="zh-CN" sz="3600" kern="0" dirty="0">
                <a:solidFill>
                  <a:srgbClr val="000000"/>
                </a:solidFill>
                <a:latin typeface="微软雅黑 Light" panose="020B0502040204020203" pitchFamily="34" charset="-122"/>
                <a:ea typeface="微软雅黑 Light" panose="020B0502040204020203" pitchFamily="34" charset="-122"/>
              </a:endParaRPr>
            </a:p>
            <a:p>
              <a:pPr marL="571500" indent="-571500" defTabSz="825500" hangingPunct="0">
                <a:spcBef>
                  <a:spcPts val="600"/>
                </a:spcBef>
                <a:spcAft>
                  <a:spcPts val="600"/>
                </a:spcAft>
                <a:buFont typeface="Arial" panose="020B0604020202020204" pitchFamily="34" charset="0"/>
                <a:buChar char="•"/>
              </a:pPr>
              <a:r>
                <a:rPr lang="zh-CN" altLang="en-US" sz="3600" kern="0" dirty="0">
                  <a:solidFill>
                    <a:srgbClr val="000000"/>
                  </a:solidFill>
                  <a:latin typeface="微软雅黑 Light" panose="020B0502040204020203" pitchFamily="34" charset="-122"/>
                  <a:ea typeface="微软雅黑 Light" panose="020B0502040204020203" pitchFamily="34" charset="-122"/>
                </a:rPr>
                <a:t>矩阵分解</a:t>
              </a:r>
              <a:endParaRPr lang="zh-CN" sz="3600" kern="0" dirty="0">
                <a:solidFill>
                  <a:srgbClr val="000000"/>
                </a:solidFill>
                <a:latin typeface="微软雅黑 Light" panose="020B0502040204020203" pitchFamily="34" charset="-122"/>
                <a:ea typeface="微软雅黑 Light" panose="020B0502040204020203" pitchFamily="34" charset="-122"/>
              </a:endParaRPr>
            </a:p>
          </p:txBody>
        </p:sp>
        <p:sp>
          <p:nvSpPr>
            <p:cNvPr id="12" name="The Picture slide"/>
            <p:cNvSpPr txBox="1"/>
            <p:nvPr/>
          </p:nvSpPr>
          <p:spPr>
            <a:xfrm>
              <a:off x="2706624" y="3303123"/>
              <a:ext cx="7104888" cy="1025922"/>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6000" kern="0" cap="all" dirty="0">
                  <a:solidFill>
                    <a:srgbClr val="000000"/>
                  </a:solidFill>
                  <a:latin typeface="微软雅黑" panose="020B0503020204020204" pitchFamily="34" charset="-122"/>
                  <a:ea typeface="微软雅黑" panose="020B0503020204020204" pitchFamily="34" charset="-122"/>
                </a:rPr>
                <a:t>矩阵</a:t>
              </a:r>
              <a:endParaRPr lang="zh-CN" sz="6000" kern="0" cap="all" dirty="0">
                <a:solidFill>
                  <a:srgbClr val="000000"/>
                </a:solidFill>
                <a:latin typeface="微软雅黑" panose="020B0503020204020204" pitchFamily="34" charset="-122"/>
                <a:ea typeface="微软雅黑" panose="020B0503020204020204" pitchFamily="34" charset="-122"/>
              </a:endParaRPr>
            </a:p>
          </p:txBody>
        </p:sp>
        <p:sp>
          <p:nvSpPr>
            <p:cNvPr id="13" name="Rectangle"/>
            <p:cNvSpPr/>
            <p:nvPr/>
          </p:nvSpPr>
          <p:spPr>
            <a:xfrm>
              <a:off x="2724912" y="4572000"/>
              <a:ext cx="7104888"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grpSp>
      <p:pic>
        <p:nvPicPr>
          <p:cNvPr id="7" name="Picture 5" descr="C:\Users\ZhaoShuai\Desktop\UE5_Logo.pngUE5_Logo"/>
          <p:cNvPicPr>
            <a:picLocks noChangeAspect="1"/>
          </p:cNvPicPr>
          <p:nvPr/>
        </p:nvPicPr>
        <p:blipFill>
          <a:blip r:embed="rId3"/>
          <a:srcRect/>
          <a:stretch>
            <a:fillRect/>
          </a:stretch>
        </p:blipFill>
        <p:spPr>
          <a:xfrm>
            <a:off x="21758275" y="11090275"/>
            <a:ext cx="2625725" cy="2625725"/>
          </a:xfrm>
          <a:prstGeom prst="rect">
            <a:avLst/>
          </a:prstGeom>
          <a:noFill/>
        </p:spPr>
      </p:pic>
      <p:pic>
        <p:nvPicPr>
          <p:cNvPr id="3" name="图片 2">
            <a:extLst>
              <a:ext uri="{FF2B5EF4-FFF2-40B4-BE49-F238E27FC236}">
                <a16:creationId xmlns:a16="http://schemas.microsoft.com/office/drawing/2014/main" id="{BD7F77C5-D19E-4069-9476-363F393C448F}"/>
              </a:ext>
            </a:extLst>
          </p:cNvPr>
          <p:cNvPicPr>
            <a:picLocks noChangeAspect="1"/>
          </p:cNvPicPr>
          <p:nvPr/>
        </p:nvPicPr>
        <p:blipFill>
          <a:blip r:embed="rId4"/>
          <a:stretch>
            <a:fillRect/>
          </a:stretch>
        </p:blipFill>
        <p:spPr>
          <a:xfrm>
            <a:off x="15576543" y="361109"/>
            <a:ext cx="6854745" cy="10729166"/>
          </a:xfrm>
          <a:prstGeom prst="rect">
            <a:avLst/>
          </a:prstGeom>
        </p:spPr>
      </p:pic>
    </p:spTree>
    <p:extLst>
      <p:ext uri="{BB962C8B-B14F-4D97-AF65-F5344CB8AC3E}">
        <p14:creationId xmlns:p14="http://schemas.microsoft.com/office/powerpoint/2010/main" val="462767816"/>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377" name="Rectangle"/>
          <p:cNvSpPr/>
          <p:nvPr/>
        </p:nvSpPr>
        <p:spPr>
          <a:xfrm>
            <a:off x="1952712" y="0"/>
            <a:ext cx="9467128" cy="13716000"/>
          </a:xfrm>
          <a:prstGeom prst="rect">
            <a:avLst/>
          </a:prstGeom>
          <a:solidFill>
            <a:schemeClr val="bg1">
              <a:alpha val="80000"/>
            </a:schemeClr>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dirty="0">
              <a:solidFill>
                <a:srgbClr val="FFFFFF"/>
              </a:solidFill>
              <a:latin typeface="Helvetica"/>
              <a:ea typeface="Helvetica"/>
              <a:cs typeface="Helvetica"/>
              <a:sym typeface="Helvetica"/>
            </a:endParaRPr>
          </a:p>
        </p:txBody>
      </p:sp>
      <p:sp>
        <p:nvSpPr>
          <p:cNvPr id="11"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p:cNvSpPr/>
          <p:nvPr/>
        </p:nvSpPr>
        <p:spPr>
          <a:xfrm>
            <a:off x="2706624" y="4937760"/>
            <a:ext cx="7595838" cy="656590"/>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pPr marL="571500" indent="-571500" defTabSz="825500" hangingPunct="0">
              <a:spcBef>
                <a:spcPts val="600"/>
              </a:spcBef>
              <a:spcAft>
                <a:spcPts val="600"/>
              </a:spcAft>
              <a:buFont typeface="Arial" panose="020B0604020202020204" pitchFamily="34" charset="0"/>
              <a:buChar char="•"/>
            </a:pPr>
            <a:r>
              <a:rPr lang="zh-CN" altLang="en-US" sz="3600" kern="0" dirty="0">
                <a:solidFill>
                  <a:srgbClr val="000000"/>
                </a:solidFill>
                <a:latin typeface="微软雅黑 Light" panose="020B0502040204020203" pitchFamily="34" charset="-122"/>
                <a:ea typeface="微软雅黑 Light" panose="020B0502040204020203" pitchFamily="34" charset="-122"/>
              </a:rPr>
              <a:t>为什么需要变换</a:t>
            </a:r>
            <a:endParaRPr lang="zh-CN" sz="3600" kern="0" dirty="0">
              <a:solidFill>
                <a:srgbClr val="000000"/>
              </a:solidFill>
              <a:latin typeface="微软雅黑 Light" panose="020B0502040204020203" pitchFamily="34" charset="-122"/>
              <a:ea typeface="微软雅黑 Light" panose="020B0502040204020203" pitchFamily="34" charset="-122"/>
            </a:endParaRPr>
          </a:p>
        </p:txBody>
      </p:sp>
      <p:sp>
        <p:nvSpPr>
          <p:cNvPr id="12" name="The Picture slide"/>
          <p:cNvSpPr txBox="1"/>
          <p:nvPr/>
        </p:nvSpPr>
        <p:spPr>
          <a:xfrm>
            <a:off x="2706624" y="3303123"/>
            <a:ext cx="7104888" cy="1025922"/>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6000" kern="0" cap="all" dirty="0">
                <a:solidFill>
                  <a:srgbClr val="000000"/>
                </a:solidFill>
                <a:latin typeface="微软雅黑" panose="020B0503020204020204" pitchFamily="34" charset="-122"/>
                <a:ea typeface="微软雅黑" panose="020B0503020204020204" pitchFamily="34" charset="-122"/>
              </a:rPr>
              <a:t>矩阵变换</a:t>
            </a:r>
            <a:endParaRPr lang="zh-CN" sz="6000" kern="0" cap="all" dirty="0">
              <a:solidFill>
                <a:srgbClr val="000000"/>
              </a:solidFill>
              <a:latin typeface="微软雅黑" panose="020B0503020204020204" pitchFamily="34" charset="-122"/>
              <a:ea typeface="微软雅黑" panose="020B0503020204020204" pitchFamily="34" charset="-122"/>
            </a:endParaRPr>
          </a:p>
        </p:txBody>
      </p:sp>
      <p:sp>
        <p:nvSpPr>
          <p:cNvPr id="13" name="Rectangle"/>
          <p:cNvSpPr/>
          <p:nvPr/>
        </p:nvSpPr>
        <p:spPr>
          <a:xfrm>
            <a:off x="2724912" y="4572000"/>
            <a:ext cx="7104888"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pic>
        <p:nvPicPr>
          <p:cNvPr id="16" name="图片 15">
            <a:extLst>
              <a:ext uri="{FF2B5EF4-FFF2-40B4-BE49-F238E27FC236}">
                <a16:creationId xmlns:a16="http://schemas.microsoft.com/office/drawing/2014/main" id="{30010BEF-1350-47F6-B5DE-CB2A82B7DB64}"/>
              </a:ext>
            </a:extLst>
          </p:cNvPr>
          <p:cNvPicPr>
            <a:picLocks noChangeAspect="1"/>
          </p:cNvPicPr>
          <p:nvPr/>
        </p:nvPicPr>
        <p:blipFill>
          <a:blip r:embed="rId3"/>
          <a:stretch>
            <a:fillRect/>
          </a:stretch>
        </p:blipFill>
        <p:spPr>
          <a:xfrm>
            <a:off x="11734032" y="529092"/>
            <a:ext cx="12380840" cy="12657816"/>
          </a:xfrm>
          <a:prstGeom prst="rect">
            <a:avLst/>
          </a:prstGeom>
        </p:spPr>
      </p:pic>
      <p:pic>
        <p:nvPicPr>
          <p:cNvPr id="18" name="图片 17">
            <a:extLst>
              <a:ext uri="{FF2B5EF4-FFF2-40B4-BE49-F238E27FC236}">
                <a16:creationId xmlns:a16="http://schemas.microsoft.com/office/drawing/2014/main" id="{B201CA94-8E47-4B19-BBD0-589265E1C8E2}"/>
              </a:ext>
            </a:extLst>
          </p:cNvPr>
          <p:cNvPicPr>
            <a:picLocks noChangeAspect="1"/>
          </p:cNvPicPr>
          <p:nvPr/>
        </p:nvPicPr>
        <p:blipFill>
          <a:blip r:embed="rId4"/>
          <a:stretch>
            <a:fillRect/>
          </a:stretch>
        </p:blipFill>
        <p:spPr>
          <a:xfrm>
            <a:off x="1952712" y="6080524"/>
            <a:ext cx="9438974" cy="1823956"/>
          </a:xfrm>
          <a:prstGeom prst="rect">
            <a:avLst/>
          </a:prstGeom>
        </p:spPr>
      </p:pic>
      <p:pic>
        <p:nvPicPr>
          <p:cNvPr id="20" name="图片 19">
            <a:extLst>
              <a:ext uri="{FF2B5EF4-FFF2-40B4-BE49-F238E27FC236}">
                <a16:creationId xmlns:a16="http://schemas.microsoft.com/office/drawing/2014/main" id="{C584C629-14D5-4AF9-9114-E7CAA7A7790A}"/>
              </a:ext>
            </a:extLst>
          </p:cNvPr>
          <p:cNvPicPr>
            <a:picLocks noChangeAspect="1"/>
          </p:cNvPicPr>
          <p:nvPr/>
        </p:nvPicPr>
        <p:blipFill>
          <a:blip r:embed="rId5"/>
          <a:stretch>
            <a:fillRect/>
          </a:stretch>
        </p:blipFill>
        <p:spPr>
          <a:xfrm>
            <a:off x="1952711" y="8334377"/>
            <a:ext cx="9467129" cy="1823955"/>
          </a:xfrm>
          <a:prstGeom prst="rect">
            <a:avLst/>
          </a:prstGeom>
        </p:spPr>
      </p:pic>
    </p:spTree>
    <p:extLst>
      <p:ext uri="{BB962C8B-B14F-4D97-AF65-F5344CB8AC3E}">
        <p14:creationId xmlns:p14="http://schemas.microsoft.com/office/powerpoint/2010/main" val="1977888611"/>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377" name="Rectangle"/>
          <p:cNvSpPr/>
          <p:nvPr/>
        </p:nvSpPr>
        <p:spPr>
          <a:xfrm>
            <a:off x="1952712" y="0"/>
            <a:ext cx="12240000" cy="13716000"/>
          </a:xfrm>
          <a:prstGeom prst="rect">
            <a:avLst/>
          </a:prstGeom>
          <a:solidFill>
            <a:schemeClr val="bg1">
              <a:alpha val="80000"/>
            </a:schemeClr>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dirty="0">
              <a:solidFill>
                <a:srgbClr val="FFFFFF"/>
              </a:solidFill>
              <a:latin typeface="Helvetica"/>
              <a:ea typeface="Helvetica"/>
              <a:cs typeface="Helvetica"/>
              <a:sym typeface="Helvetica"/>
            </a:endParaRPr>
          </a:p>
        </p:txBody>
      </p:sp>
      <p:sp>
        <p:nvSpPr>
          <p:cNvPr id="11"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p:cNvSpPr/>
          <p:nvPr/>
        </p:nvSpPr>
        <p:spPr>
          <a:xfrm>
            <a:off x="2706624" y="4937760"/>
            <a:ext cx="7595838" cy="2780248"/>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pPr marL="571500" indent="-571500" defTabSz="825500" hangingPunct="0">
              <a:spcBef>
                <a:spcPts val="600"/>
              </a:spcBef>
              <a:spcAft>
                <a:spcPts val="600"/>
              </a:spcAft>
              <a:buFont typeface="Arial" panose="020B0604020202020204" pitchFamily="34" charset="0"/>
              <a:buChar char="•"/>
            </a:pPr>
            <a:r>
              <a:rPr lang="zh-CN" altLang="en-US" sz="3600" kern="0" dirty="0">
                <a:solidFill>
                  <a:srgbClr val="000000"/>
                </a:solidFill>
                <a:latin typeface="微软雅黑 Light" panose="020B0502040204020203" pitchFamily="34" charset="-122"/>
                <a:ea typeface="微软雅黑 Light" panose="020B0502040204020203" pitchFamily="34" charset="-122"/>
              </a:rPr>
              <a:t>线性变换</a:t>
            </a:r>
            <a:r>
              <a:rPr lang="en-US" altLang="zh-CN" sz="3600" kern="0" dirty="0">
                <a:solidFill>
                  <a:srgbClr val="000000"/>
                </a:solidFill>
                <a:latin typeface="微软雅黑 Light" panose="020B0502040204020203" pitchFamily="34" charset="-122"/>
                <a:ea typeface="微软雅黑 Light" panose="020B0502040204020203" pitchFamily="34" charset="-122"/>
              </a:rPr>
              <a:t>——</a:t>
            </a:r>
            <a:r>
              <a:rPr lang="zh-CN" altLang="en-US" sz="3600" kern="0" dirty="0">
                <a:solidFill>
                  <a:srgbClr val="000000"/>
                </a:solidFill>
                <a:latin typeface="微软雅黑 Light" panose="020B0502040204020203" pitchFamily="34" charset="-122"/>
                <a:ea typeface="微软雅黑 Light" panose="020B0502040204020203" pitchFamily="34" charset="-122"/>
              </a:rPr>
              <a:t>分量的线性组合</a:t>
            </a:r>
            <a:endParaRPr lang="en-US" altLang="zh-CN" sz="3600" kern="0" dirty="0">
              <a:solidFill>
                <a:srgbClr val="000000"/>
              </a:solidFill>
              <a:latin typeface="微软雅黑 Light" panose="020B0502040204020203" pitchFamily="34" charset="-122"/>
              <a:ea typeface="微软雅黑 Light" panose="020B0502040204020203" pitchFamily="34" charset="-122"/>
            </a:endParaRPr>
          </a:p>
          <a:p>
            <a:pPr marL="571500" indent="-571500" defTabSz="825500" hangingPunct="0">
              <a:spcBef>
                <a:spcPts val="600"/>
              </a:spcBef>
              <a:spcAft>
                <a:spcPts val="600"/>
              </a:spcAft>
              <a:buFont typeface="Arial" panose="020B0604020202020204" pitchFamily="34" charset="0"/>
              <a:buChar char="•"/>
            </a:pPr>
            <a:r>
              <a:rPr lang="zh-CN" altLang="en-US" sz="3600" kern="0" dirty="0">
                <a:solidFill>
                  <a:srgbClr val="000000"/>
                </a:solidFill>
                <a:latin typeface="微软雅黑 Light" panose="020B0502040204020203" pitchFamily="34" charset="-122"/>
                <a:ea typeface="微软雅黑 Light" panose="020B0502040204020203" pitchFamily="34" charset="-122"/>
              </a:rPr>
              <a:t>缩放</a:t>
            </a:r>
            <a:r>
              <a:rPr lang="en-US" altLang="zh-CN" sz="3600" kern="0" dirty="0">
                <a:solidFill>
                  <a:srgbClr val="000000"/>
                </a:solidFill>
                <a:latin typeface="微软雅黑 Light" panose="020B0502040204020203" pitchFamily="34" charset="-122"/>
                <a:ea typeface="微软雅黑 Light" panose="020B0502040204020203" pitchFamily="34" charset="-122"/>
              </a:rPr>
              <a:t>——</a:t>
            </a:r>
            <a:r>
              <a:rPr lang="zh-CN" altLang="en-US" sz="3600" kern="0" dirty="0">
                <a:solidFill>
                  <a:srgbClr val="000000"/>
                </a:solidFill>
                <a:latin typeface="微软雅黑 Light" panose="020B0502040204020203" pitchFamily="34" charset="-122"/>
                <a:ea typeface="微软雅黑 Light" panose="020B0502040204020203" pitchFamily="34" charset="-122"/>
              </a:rPr>
              <a:t>对角阵</a:t>
            </a:r>
            <a:endParaRPr lang="en-US" altLang="zh-CN" sz="3600" kern="0" dirty="0">
              <a:solidFill>
                <a:srgbClr val="000000"/>
              </a:solidFill>
              <a:latin typeface="微软雅黑 Light" panose="020B0502040204020203" pitchFamily="34" charset="-122"/>
              <a:ea typeface="微软雅黑 Light" panose="020B0502040204020203" pitchFamily="34" charset="-122"/>
            </a:endParaRPr>
          </a:p>
          <a:p>
            <a:pPr marL="571500" indent="-571500" defTabSz="825500" hangingPunct="0">
              <a:spcBef>
                <a:spcPts val="600"/>
              </a:spcBef>
              <a:spcAft>
                <a:spcPts val="600"/>
              </a:spcAft>
              <a:buFont typeface="Arial" panose="020B0604020202020204" pitchFamily="34" charset="0"/>
              <a:buChar char="•"/>
            </a:pPr>
            <a:r>
              <a:rPr lang="zh-CN" altLang="en-US" sz="3600" kern="0" dirty="0">
                <a:solidFill>
                  <a:srgbClr val="000000"/>
                </a:solidFill>
                <a:latin typeface="微软雅黑 Light" panose="020B0502040204020203" pitchFamily="34" charset="-122"/>
                <a:ea typeface="微软雅黑 Light" panose="020B0502040204020203" pitchFamily="34" charset="-122"/>
              </a:rPr>
              <a:t>错切</a:t>
            </a:r>
            <a:r>
              <a:rPr lang="en-US" altLang="zh-CN" sz="3600" kern="0" dirty="0">
                <a:solidFill>
                  <a:srgbClr val="000000"/>
                </a:solidFill>
                <a:latin typeface="微软雅黑 Light" panose="020B0502040204020203" pitchFamily="34" charset="-122"/>
                <a:ea typeface="微软雅黑 Light" panose="020B0502040204020203" pitchFamily="34" charset="-122"/>
              </a:rPr>
              <a:t>——</a:t>
            </a:r>
            <a:r>
              <a:rPr lang="zh-CN" altLang="en-US" sz="3600" kern="0" dirty="0">
                <a:solidFill>
                  <a:srgbClr val="000000"/>
                </a:solidFill>
                <a:latin typeface="微软雅黑 Light" panose="020B0502040204020203" pitchFamily="34" charset="-122"/>
                <a:ea typeface="微软雅黑 Light" panose="020B0502040204020203" pitchFamily="34" charset="-122"/>
              </a:rPr>
              <a:t>某一轴做分量线性组合</a:t>
            </a:r>
            <a:endParaRPr lang="en-US" altLang="zh-CN" sz="3600" kern="0" dirty="0">
              <a:solidFill>
                <a:srgbClr val="000000"/>
              </a:solidFill>
              <a:latin typeface="微软雅黑 Light" panose="020B0502040204020203" pitchFamily="34" charset="-122"/>
              <a:ea typeface="微软雅黑 Light" panose="020B0502040204020203" pitchFamily="34" charset="-122"/>
            </a:endParaRPr>
          </a:p>
          <a:p>
            <a:pPr marL="571500" indent="-571500" defTabSz="825500" hangingPunct="0">
              <a:spcBef>
                <a:spcPts val="600"/>
              </a:spcBef>
              <a:spcAft>
                <a:spcPts val="600"/>
              </a:spcAft>
              <a:buFont typeface="Arial" panose="020B0604020202020204" pitchFamily="34" charset="0"/>
              <a:buChar char="•"/>
            </a:pPr>
            <a:r>
              <a:rPr lang="zh-CN" altLang="en-US" sz="3600" kern="0" dirty="0">
                <a:solidFill>
                  <a:srgbClr val="000000"/>
                </a:solidFill>
                <a:latin typeface="微软雅黑 Light" panose="020B0502040204020203" pitchFamily="34" charset="-122"/>
                <a:ea typeface="微软雅黑 Light" panose="020B0502040204020203" pitchFamily="34" charset="-122"/>
              </a:rPr>
              <a:t>旋转</a:t>
            </a:r>
            <a:r>
              <a:rPr lang="en-US" altLang="zh-CN" sz="3600" kern="0" dirty="0">
                <a:solidFill>
                  <a:srgbClr val="000000"/>
                </a:solidFill>
                <a:latin typeface="微软雅黑 Light" panose="020B0502040204020203" pitchFamily="34" charset="-122"/>
                <a:ea typeface="微软雅黑 Light" panose="020B0502040204020203" pitchFamily="34" charset="-122"/>
              </a:rPr>
              <a:t>——</a:t>
            </a:r>
            <a:r>
              <a:rPr lang="zh-CN" altLang="en-US" sz="3600" kern="0" dirty="0">
                <a:solidFill>
                  <a:srgbClr val="000000"/>
                </a:solidFill>
                <a:latin typeface="微软雅黑 Light" panose="020B0502040204020203" pitchFamily="34" charset="-122"/>
                <a:ea typeface="微软雅黑 Light" panose="020B0502040204020203" pitchFamily="34" charset="-122"/>
              </a:rPr>
              <a:t>正交阵</a:t>
            </a:r>
            <a:endParaRPr lang="zh-CN" sz="3600" kern="0" dirty="0">
              <a:solidFill>
                <a:srgbClr val="000000"/>
              </a:solidFill>
              <a:latin typeface="微软雅黑 Light" panose="020B0502040204020203" pitchFamily="34" charset="-122"/>
              <a:ea typeface="微软雅黑 Light" panose="020B0502040204020203" pitchFamily="34" charset="-122"/>
            </a:endParaRPr>
          </a:p>
        </p:txBody>
      </p:sp>
      <p:sp>
        <p:nvSpPr>
          <p:cNvPr id="12" name="The Picture slide"/>
          <p:cNvSpPr txBox="1"/>
          <p:nvPr/>
        </p:nvSpPr>
        <p:spPr>
          <a:xfrm>
            <a:off x="2706624" y="3303123"/>
            <a:ext cx="7104888" cy="1025922"/>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6000" kern="0" cap="all" dirty="0">
                <a:solidFill>
                  <a:srgbClr val="000000"/>
                </a:solidFill>
                <a:latin typeface="微软雅黑" panose="020B0503020204020204" pitchFamily="34" charset="-122"/>
                <a:ea typeface="微软雅黑" panose="020B0503020204020204" pitchFamily="34" charset="-122"/>
              </a:rPr>
              <a:t>矩阵变换</a:t>
            </a:r>
            <a:endParaRPr lang="zh-CN" sz="6000" kern="0" cap="all" dirty="0">
              <a:solidFill>
                <a:srgbClr val="000000"/>
              </a:solidFill>
              <a:latin typeface="微软雅黑" panose="020B0503020204020204" pitchFamily="34" charset="-122"/>
              <a:ea typeface="微软雅黑" panose="020B0503020204020204" pitchFamily="34" charset="-122"/>
            </a:endParaRPr>
          </a:p>
        </p:txBody>
      </p:sp>
      <p:sp>
        <p:nvSpPr>
          <p:cNvPr id="13" name="Rectangle"/>
          <p:cNvSpPr/>
          <p:nvPr/>
        </p:nvSpPr>
        <p:spPr>
          <a:xfrm>
            <a:off x="2724912" y="4572000"/>
            <a:ext cx="7104888"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pic>
        <p:nvPicPr>
          <p:cNvPr id="7" name="Picture 5" descr="C:\Users\ZhaoShuai\Desktop\UE5_Logo.pngUE5_Logo"/>
          <p:cNvPicPr>
            <a:picLocks noChangeAspect="1"/>
          </p:cNvPicPr>
          <p:nvPr/>
        </p:nvPicPr>
        <p:blipFill>
          <a:blip r:embed="rId3"/>
          <a:srcRect/>
          <a:stretch>
            <a:fillRect/>
          </a:stretch>
        </p:blipFill>
        <p:spPr>
          <a:xfrm>
            <a:off x="21758275" y="11090275"/>
            <a:ext cx="2625725" cy="2625725"/>
          </a:xfrm>
          <a:prstGeom prst="rect">
            <a:avLst/>
          </a:prstGeom>
          <a:noFill/>
        </p:spPr>
      </p:pic>
      <p:pic>
        <p:nvPicPr>
          <p:cNvPr id="4" name="图片 3">
            <a:extLst>
              <a:ext uri="{FF2B5EF4-FFF2-40B4-BE49-F238E27FC236}">
                <a16:creationId xmlns:a16="http://schemas.microsoft.com/office/drawing/2014/main" id="{DD4DBEB1-0A46-49D9-9197-B21F9AC1F67A}"/>
              </a:ext>
            </a:extLst>
          </p:cNvPr>
          <p:cNvPicPr>
            <a:picLocks noChangeAspect="1"/>
          </p:cNvPicPr>
          <p:nvPr/>
        </p:nvPicPr>
        <p:blipFill>
          <a:blip r:embed="rId4"/>
          <a:stretch>
            <a:fillRect/>
          </a:stretch>
        </p:blipFill>
        <p:spPr>
          <a:xfrm>
            <a:off x="15415146" y="2581304"/>
            <a:ext cx="7887827" cy="1747741"/>
          </a:xfrm>
          <a:prstGeom prst="rect">
            <a:avLst/>
          </a:prstGeom>
        </p:spPr>
      </p:pic>
      <p:pic>
        <p:nvPicPr>
          <p:cNvPr id="6" name="图片 5">
            <a:extLst>
              <a:ext uri="{FF2B5EF4-FFF2-40B4-BE49-F238E27FC236}">
                <a16:creationId xmlns:a16="http://schemas.microsoft.com/office/drawing/2014/main" id="{9D19E07F-F1E6-4A2A-9AFB-09048B7AB58A}"/>
              </a:ext>
            </a:extLst>
          </p:cNvPr>
          <p:cNvPicPr>
            <a:picLocks noChangeAspect="1"/>
          </p:cNvPicPr>
          <p:nvPr/>
        </p:nvPicPr>
        <p:blipFill>
          <a:blip r:embed="rId5"/>
          <a:stretch>
            <a:fillRect/>
          </a:stretch>
        </p:blipFill>
        <p:spPr>
          <a:xfrm>
            <a:off x="15415146" y="4699365"/>
            <a:ext cx="5420208" cy="1747741"/>
          </a:xfrm>
          <a:prstGeom prst="rect">
            <a:avLst/>
          </a:prstGeom>
        </p:spPr>
      </p:pic>
      <p:pic>
        <p:nvPicPr>
          <p:cNvPr id="9" name="图片 8">
            <a:extLst>
              <a:ext uri="{FF2B5EF4-FFF2-40B4-BE49-F238E27FC236}">
                <a16:creationId xmlns:a16="http://schemas.microsoft.com/office/drawing/2014/main" id="{FBBAA409-8A41-4686-9D97-D60891D2CC33}"/>
              </a:ext>
            </a:extLst>
          </p:cNvPr>
          <p:cNvPicPr>
            <a:picLocks noChangeAspect="1"/>
          </p:cNvPicPr>
          <p:nvPr/>
        </p:nvPicPr>
        <p:blipFill>
          <a:blip r:embed="rId6"/>
          <a:stretch>
            <a:fillRect/>
          </a:stretch>
        </p:blipFill>
        <p:spPr>
          <a:xfrm>
            <a:off x="14081539" y="6817426"/>
            <a:ext cx="10302461" cy="1747740"/>
          </a:xfrm>
          <a:prstGeom prst="rect">
            <a:avLst/>
          </a:prstGeom>
        </p:spPr>
      </p:pic>
      <p:pic>
        <p:nvPicPr>
          <p:cNvPr id="14" name="图片 13">
            <a:extLst>
              <a:ext uri="{FF2B5EF4-FFF2-40B4-BE49-F238E27FC236}">
                <a16:creationId xmlns:a16="http://schemas.microsoft.com/office/drawing/2014/main" id="{E284381D-6BD5-4C3F-94C7-52959FA3E08B}"/>
              </a:ext>
            </a:extLst>
          </p:cNvPr>
          <p:cNvPicPr>
            <a:picLocks noChangeAspect="1"/>
          </p:cNvPicPr>
          <p:nvPr/>
        </p:nvPicPr>
        <p:blipFill>
          <a:blip r:embed="rId7"/>
          <a:stretch>
            <a:fillRect/>
          </a:stretch>
        </p:blipFill>
        <p:spPr>
          <a:xfrm>
            <a:off x="15415146" y="8935486"/>
            <a:ext cx="7590181" cy="1747740"/>
          </a:xfrm>
          <a:prstGeom prst="rect">
            <a:avLst/>
          </a:prstGeom>
        </p:spPr>
      </p:pic>
    </p:spTree>
    <p:extLst>
      <p:ext uri="{BB962C8B-B14F-4D97-AF65-F5344CB8AC3E}">
        <p14:creationId xmlns:p14="http://schemas.microsoft.com/office/powerpoint/2010/main" val="1665373780"/>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 name="The Picture slide"/>
          <p:cNvSpPr txBox="1"/>
          <p:nvPr/>
        </p:nvSpPr>
        <p:spPr>
          <a:xfrm>
            <a:off x="1199658" y="1225793"/>
            <a:ext cx="3180358" cy="1025922"/>
          </a:xfrm>
          <a:prstGeom prst="rect">
            <a:avLst/>
          </a:prstGeom>
          <a:ln w="12700">
            <a:miter lim="400000"/>
          </a:ln>
        </p:spPr>
        <p:txBody>
          <a:bodyPr wrap="none" lIns="50800" tIns="50800" rIns="50800" bIns="50800" anchor="t">
            <a:spAutoFit/>
          </a:bodyPr>
          <a:lstStyle>
            <a:lvl1pPr>
              <a:defRPr b="1">
                <a:latin typeface="Helvetica"/>
                <a:ea typeface="Helvetica"/>
                <a:cs typeface="Helvetica"/>
                <a:sym typeface="Helvetica"/>
              </a:defRPr>
            </a:lvl1pPr>
          </a:lstStyle>
          <a:p>
            <a:r>
              <a:rPr lang="zh-CN" altLang="en-US" sz="6000" cap="all" dirty="0">
                <a:solidFill>
                  <a:srgbClr val="000000"/>
                </a:solidFill>
                <a:latin typeface="微软雅黑" panose="020B0503020204020204" pitchFamily="34" charset="-122"/>
                <a:ea typeface="微软雅黑" panose="020B0503020204020204" pitchFamily="34" charset="-122"/>
              </a:rPr>
              <a:t>变换示例</a:t>
            </a:r>
            <a:endParaRPr lang="zh-CN" sz="6000" cap="all" dirty="0">
              <a:solidFill>
                <a:srgbClr val="000000"/>
              </a:solidFill>
              <a:latin typeface="微软雅黑" panose="020B0503020204020204" pitchFamily="34" charset="-122"/>
              <a:ea typeface="微软雅黑" panose="020B0503020204020204" pitchFamily="34" charset="-122"/>
            </a:endParaRPr>
          </a:p>
        </p:txBody>
      </p:sp>
      <p:sp>
        <p:nvSpPr>
          <p:cNvPr id="9"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3454825" y="4766538"/>
            <a:ext cx="8509002" cy="533479"/>
          </a:xfrm>
          <a:prstGeom prst="rect">
            <a:avLst/>
          </a:prstGeom>
          <a:ln w="12700">
            <a:miter lim="400000"/>
          </a:ln>
        </p:spPr>
        <p:txBody>
          <a:bodyPr lIns="50800" tIns="50800" rIns="50800" bIns="50800" anchor="t">
            <a:spAutoFit/>
          </a:bodyPr>
          <a:lstStyle>
            <a:lvl1pPr algn="l">
              <a:defRPr sz="2400">
                <a:latin typeface="Helvetica"/>
                <a:ea typeface="Helvetica"/>
                <a:cs typeface="Helvetica"/>
                <a:sym typeface="Helvetica"/>
              </a:defRPr>
            </a:lvl1pPr>
          </a:lstStyle>
          <a:p>
            <a:pPr marL="1428750" lvl="1" indent="-514350">
              <a:spcBef>
                <a:spcPts val="600"/>
              </a:spcBef>
              <a:spcAft>
                <a:spcPts val="1200"/>
              </a:spcAft>
              <a:buFont typeface="Arial" panose="020B0604020202020204" pitchFamily="34" charset="0"/>
              <a:buChar char="•"/>
            </a:pPr>
            <a:endParaRPr lang="en-US" altLang="zh-CN" sz="2800" dirty="0">
              <a:solidFill>
                <a:srgbClr val="000000"/>
              </a:solidFill>
              <a:latin typeface="宋体" panose="02010600030101010101" pitchFamily="2" charset="-122"/>
              <a:cs typeface="宋体" panose="02010600030101010101" pitchFamily="2" charset="-122"/>
            </a:endParaRPr>
          </a:p>
        </p:txBody>
      </p:sp>
      <p:pic>
        <p:nvPicPr>
          <p:cNvPr id="2" name="图片 1"/>
          <p:cNvPicPr>
            <a:picLocks noChangeAspect="1"/>
          </p:cNvPicPr>
          <p:nvPr/>
        </p:nvPicPr>
        <p:blipFill>
          <a:blip r:embed="rId3"/>
          <a:stretch>
            <a:fillRect/>
          </a:stretch>
        </p:blipFill>
        <p:spPr>
          <a:xfrm>
            <a:off x="1199658" y="4766538"/>
            <a:ext cx="6110769" cy="5234712"/>
          </a:xfrm>
          <a:prstGeom prst="rect">
            <a:avLst/>
          </a:prstGeom>
        </p:spPr>
      </p:pic>
      <p:pic>
        <p:nvPicPr>
          <p:cNvPr id="3" name="图片 2"/>
          <p:cNvPicPr>
            <a:picLocks noChangeAspect="1"/>
          </p:cNvPicPr>
          <p:nvPr/>
        </p:nvPicPr>
        <p:blipFill>
          <a:blip r:embed="rId4"/>
          <a:stretch>
            <a:fillRect/>
          </a:stretch>
        </p:blipFill>
        <p:spPr>
          <a:xfrm>
            <a:off x="8834813" y="4766538"/>
            <a:ext cx="6328685" cy="5234712"/>
          </a:xfrm>
          <a:prstGeom prst="rect">
            <a:avLst/>
          </a:prstGeom>
        </p:spPr>
      </p:pic>
      <p:pic>
        <p:nvPicPr>
          <p:cNvPr id="4" name="图片 3"/>
          <p:cNvPicPr>
            <a:picLocks noChangeAspect="1"/>
          </p:cNvPicPr>
          <p:nvPr/>
        </p:nvPicPr>
        <p:blipFill>
          <a:blip r:embed="rId5"/>
          <a:stretch>
            <a:fillRect/>
          </a:stretch>
        </p:blipFill>
        <p:spPr>
          <a:xfrm>
            <a:off x="16869948" y="5969431"/>
            <a:ext cx="6191250" cy="2828925"/>
          </a:xfrm>
          <a:prstGeom prst="rect">
            <a:avLst/>
          </a:prstGeom>
        </p:spPr>
      </p:pic>
      <p:sp>
        <p:nvSpPr>
          <p:cNvPr id="14" name="The Picture slide"/>
          <p:cNvSpPr txBox="1"/>
          <p:nvPr/>
        </p:nvSpPr>
        <p:spPr>
          <a:xfrm>
            <a:off x="1199659" y="3658325"/>
            <a:ext cx="1128514" cy="718145"/>
          </a:xfrm>
          <a:prstGeom prst="rect">
            <a:avLst/>
          </a:prstGeom>
          <a:ln w="12700">
            <a:miter lim="400000"/>
          </a:ln>
        </p:spPr>
        <p:txBody>
          <a:bodyPr wrap="none" lIns="50800" tIns="50800" rIns="50800" bIns="50800" anchor="t">
            <a:spAutoFit/>
          </a:bodyPr>
          <a:lstStyle>
            <a:lvl1pPr>
              <a:defRPr b="1">
                <a:latin typeface="Helvetica"/>
                <a:ea typeface="Helvetica"/>
                <a:cs typeface="Helvetica"/>
                <a:sym typeface="Helvetica"/>
              </a:defRPr>
            </a:lvl1pPr>
          </a:lstStyle>
          <a:p>
            <a:r>
              <a:rPr lang="zh-CN" altLang="en-US" sz="4000" dirty="0">
                <a:solidFill>
                  <a:srgbClr val="000000">
                    <a:lumMod val="50000"/>
                    <a:lumOff val="50000"/>
                  </a:srgbClr>
                </a:solidFill>
                <a:latin typeface="微软雅黑" panose="020B0503020204020204" pitchFamily="34" charset="-122"/>
                <a:ea typeface="微软雅黑" panose="020B0503020204020204" pitchFamily="34" charset="-122"/>
              </a:rPr>
              <a:t>缩放</a:t>
            </a:r>
            <a:endParaRPr lang="zh-CN" sz="4000" dirty="0">
              <a:solidFill>
                <a:srgbClr val="000000">
                  <a:lumMod val="50000"/>
                  <a:lumOff val="50000"/>
                </a:srgbClr>
              </a:solidFill>
              <a:latin typeface="微软雅黑" panose="020B0503020204020204" pitchFamily="34" charset="-122"/>
              <a:ea typeface="微软雅黑" panose="020B0503020204020204" pitchFamily="34" charset="-122"/>
            </a:endParaRPr>
          </a:p>
        </p:txBody>
      </p:sp>
      <p:sp>
        <p:nvSpPr>
          <p:cNvPr id="15" name="Rectangle"/>
          <p:cNvSpPr/>
          <p:nvPr/>
        </p:nvSpPr>
        <p:spPr>
          <a:xfrm>
            <a:off x="1199658" y="4376470"/>
            <a:ext cx="6110769" cy="157430"/>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sz="3200">
              <a:solidFill>
                <a:srgbClr val="FFFFFF"/>
              </a:solidFill>
              <a:latin typeface="Helvetica"/>
              <a:ea typeface="Helvetica"/>
              <a:cs typeface="Helvetica"/>
              <a:sym typeface="Helvetica"/>
            </a:endParaRPr>
          </a:p>
        </p:txBody>
      </p:sp>
      <p:sp>
        <p:nvSpPr>
          <p:cNvPr id="16" name="The Picture slide"/>
          <p:cNvSpPr txBox="1"/>
          <p:nvPr/>
        </p:nvSpPr>
        <p:spPr>
          <a:xfrm>
            <a:off x="8834814" y="3658325"/>
            <a:ext cx="1128514" cy="718145"/>
          </a:xfrm>
          <a:prstGeom prst="rect">
            <a:avLst/>
          </a:prstGeom>
          <a:ln w="12700">
            <a:miter lim="400000"/>
          </a:ln>
        </p:spPr>
        <p:txBody>
          <a:bodyPr wrap="none" lIns="50800" tIns="50800" rIns="50800" bIns="50800" anchor="t">
            <a:spAutoFit/>
          </a:bodyPr>
          <a:lstStyle>
            <a:lvl1pPr>
              <a:defRPr b="1">
                <a:latin typeface="Helvetica"/>
                <a:ea typeface="Helvetica"/>
                <a:cs typeface="Helvetica"/>
                <a:sym typeface="Helvetica"/>
              </a:defRPr>
            </a:lvl1pPr>
          </a:lstStyle>
          <a:p>
            <a:r>
              <a:rPr lang="zh-CN" altLang="en-US" sz="4000" dirty="0">
                <a:solidFill>
                  <a:srgbClr val="000000">
                    <a:lumMod val="50000"/>
                    <a:lumOff val="50000"/>
                  </a:srgbClr>
                </a:solidFill>
                <a:latin typeface="微软雅黑" panose="020B0503020204020204" pitchFamily="34" charset="-122"/>
                <a:ea typeface="微软雅黑" panose="020B0503020204020204" pitchFamily="34" charset="-122"/>
              </a:rPr>
              <a:t>错切</a:t>
            </a:r>
            <a:endParaRPr lang="zh-CN" sz="4000" dirty="0">
              <a:solidFill>
                <a:srgbClr val="000000">
                  <a:lumMod val="50000"/>
                  <a:lumOff val="50000"/>
                </a:srgbClr>
              </a:solidFill>
              <a:latin typeface="微软雅黑" panose="020B0503020204020204" pitchFamily="34" charset="-122"/>
              <a:ea typeface="微软雅黑" panose="020B0503020204020204" pitchFamily="34" charset="-122"/>
            </a:endParaRPr>
          </a:p>
        </p:txBody>
      </p:sp>
      <p:sp>
        <p:nvSpPr>
          <p:cNvPr id="17" name="Rectangle"/>
          <p:cNvSpPr/>
          <p:nvPr/>
        </p:nvSpPr>
        <p:spPr>
          <a:xfrm>
            <a:off x="8834813" y="4376470"/>
            <a:ext cx="6110769" cy="157430"/>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sz="3200">
              <a:solidFill>
                <a:srgbClr val="FFFFFF"/>
              </a:solidFill>
              <a:latin typeface="Helvetica"/>
              <a:ea typeface="Helvetica"/>
              <a:cs typeface="Helvetica"/>
              <a:sym typeface="Helvetica"/>
            </a:endParaRPr>
          </a:p>
        </p:txBody>
      </p:sp>
      <p:sp>
        <p:nvSpPr>
          <p:cNvPr id="18" name="The Picture slide"/>
          <p:cNvSpPr txBox="1"/>
          <p:nvPr/>
        </p:nvSpPr>
        <p:spPr>
          <a:xfrm>
            <a:off x="16819692" y="3658325"/>
            <a:ext cx="1128514" cy="718145"/>
          </a:xfrm>
          <a:prstGeom prst="rect">
            <a:avLst/>
          </a:prstGeom>
          <a:ln w="12700">
            <a:miter lim="400000"/>
          </a:ln>
        </p:spPr>
        <p:txBody>
          <a:bodyPr wrap="none" lIns="50800" tIns="50800" rIns="50800" bIns="50800" anchor="t">
            <a:spAutoFit/>
          </a:bodyPr>
          <a:lstStyle>
            <a:lvl1pPr>
              <a:defRPr b="1">
                <a:latin typeface="Helvetica"/>
                <a:ea typeface="Helvetica"/>
                <a:cs typeface="Helvetica"/>
                <a:sym typeface="Helvetica"/>
              </a:defRPr>
            </a:lvl1pPr>
          </a:lstStyle>
          <a:p>
            <a:r>
              <a:rPr lang="zh-CN" altLang="en-US" sz="4000" dirty="0">
                <a:solidFill>
                  <a:srgbClr val="000000">
                    <a:lumMod val="50000"/>
                    <a:lumOff val="50000"/>
                  </a:srgbClr>
                </a:solidFill>
                <a:latin typeface="微软雅黑" panose="020B0503020204020204" pitchFamily="34" charset="-122"/>
                <a:ea typeface="微软雅黑" panose="020B0503020204020204" pitchFamily="34" charset="-122"/>
              </a:rPr>
              <a:t>旋转</a:t>
            </a:r>
            <a:endParaRPr lang="zh-CN" sz="4000" dirty="0">
              <a:solidFill>
                <a:srgbClr val="000000">
                  <a:lumMod val="50000"/>
                  <a:lumOff val="50000"/>
                </a:srgbClr>
              </a:solidFill>
              <a:latin typeface="微软雅黑" panose="020B0503020204020204" pitchFamily="34" charset="-122"/>
              <a:ea typeface="微软雅黑" panose="020B0503020204020204" pitchFamily="34" charset="-122"/>
            </a:endParaRPr>
          </a:p>
        </p:txBody>
      </p:sp>
      <p:sp>
        <p:nvSpPr>
          <p:cNvPr id="19" name="Rectangle"/>
          <p:cNvSpPr/>
          <p:nvPr/>
        </p:nvSpPr>
        <p:spPr>
          <a:xfrm>
            <a:off x="16819691" y="4376470"/>
            <a:ext cx="6110769" cy="157430"/>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sz="3200">
              <a:solidFill>
                <a:srgbClr val="FFFFFF"/>
              </a:solidFill>
              <a:latin typeface="Helvetica"/>
              <a:ea typeface="Helvetica"/>
              <a:cs typeface="Helvetica"/>
              <a:sym typeface="Helvetica"/>
            </a:endParaRPr>
          </a:p>
        </p:txBody>
      </p:sp>
      <p:pic>
        <p:nvPicPr>
          <p:cNvPr id="20" name="Picture 5" descr="C:\Users\ZhaoShuai\Desktop\UE5_Logo.pngUE5_Logo"/>
          <p:cNvPicPr>
            <a:picLocks noChangeAspect="1"/>
          </p:cNvPicPr>
          <p:nvPr/>
        </p:nvPicPr>
        <p:blipFill>
          <a:blip r:embed="rId6"/>
          <a:srcRect/>
          <a:stretch>
            <a:fillRect/>
          </a:stretch>
        </p:blipFill>
        <p:spPr>
          <a:xfrm>
            <a:off x="21758275" y="11090275"/>
            <a:ext cx="2625725" cy="2625725"/>
          </a:xfrm>
          <a:prstGeom prst="rect">
            <a:avLst/>
          </a:prstGeom>
          <a:noFill/>
        </p:spPr>
      </p:pic>
    </p:spTree>
    <p:extLst>
      <p:ext uri="{BB962C8B-B14F-4D97-AF65-F5344CB8AC3E}">
        <p14:creationId xmlns:p14="http://schemas.microsoft.com/office/powerpoint/2010/main" val="2141847707"/>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377" name="Rectangle"/>
          <p:cNvSpPr/>
          <p:nvPr/>
        </p:nvSpPr>
        <p:spPr>
          <a:xfrm>
            <a:off x="1952712" y="0"/>
            <a:ext cx="12240000" cy="13716000"/>
          </a:xfrm>
          <a:prstGeom prst="rect">
            <a:avLst/>
          </a:prstGeom>
          <a:solidFill>
            <a:schemeClr val="bg1">
              <a:alpha val="80000"/>
            </a:schemeClr>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dirty="0">
              <a:solidFill>
                <a:srgbClr val="FFFFFF"/>
              </a:solidFill>
              <a:latin typeface="Helvetica"/>
              <a:ea typeface="Helvetica"/>
              <a:cs typeface="Helvetica"/>
              <a:sym typeface="Helvetica"/>
            </a:endParaRPr>
          </a:p>
        </p:txBody>
      </p:sp>
      <p:sp>
        <p:nvSpPr>
          <p:cNvPr id="11"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p:cNvSpPr/>
          <p:nvPr/>
        </p:nvSpPr>
        <p:spPr>
          <a:xfrm>
            <a:off x="2706624" y="4937760"/>
            <a:ext cx="7595838" cy="1364476"/>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pPr marL="571500" indent="-571500" defTabSz="825500" hangingPunct="0">
              <a:spcBef>
                <a:spcPts val="600"/>
              </a:spcBef>
              <a:spcAft>
                <a:spcPts val="600"/>
              </a:spcAft>
              <a:buFont typeface="Arial" panose="020B0604020202020204" pitchFamily="34" charset="0"/>
              <a:buChar char="•"/>
            </a:pPr>
            <a:r>
              <a:rPr lang="en-US" altLang="zh-CN" sz="3600" kern="0" dirty="0">
                <a:solidFill>
                  <a:srgbClr val="000000"/>
                </a:solidFill>
                <a:latin typeface="微软雅黑 Light" panose="020B0502040204020203" pitchFamily="34" charset="-122"/>
                <a:ea typeface="微软雅黑 Light" panose="020B0502040204020203" pitchFamily="34" charset="-122"/>
              </a:rPr>
              <a:t>2</a:t>
            </a:r>
            <a:r>
              <a:rPr lang="zh-CN" altLang="en-US" sz="3600" kern="0" dirty="0">
                <a:solidFill>
                  <a:srgbClr val="000000"/>
                </a:solidFill>
                <a:latin typeface="微软雅黑 Light" panose="020B0502040204020203" pitchFamily="34" charset="-122"/>
                <a:ea typeface="微软雅黑 Light" panose="020B0502040204020203" pitchFamily="34" charset="-122"/>
              </a:rPr>
              <a:t>维推广到</a:t>
            </a:r>
            <a:r>
              <a:rPr lang="en-US" altLang="zh-CN" sz="3600" kern="0" dirty="0">
                <a:solidFill>
                  <a:srgbClr val="000000"/>
                </a:solidFill>
                <a:latin typeface="微软雅黑 Light" panose="020B0502040204020203" pitchFamily="34" charset="-122"/>
                <a:ea typeface="微软雅黑 Light" panose="020B0502040204020203" pitchFamily="34" charset="-122"/>
              </a:rPr>
              <a:t>3</a:t>
            </a:r>
            <a:r>
              <a:rPr lang="zh-CN" altLang="en-US" sz="3600" kern="0" dirty="0">
                <a:solidFill>
                  <a:srgbClr val="000000"/>
                </a:solidFill>
                <a:latin typeface="微软雅黑 Light" panose="020B0502040204020203" pitchFamily="34" charset="-122"/>
                <a:ea typeface="微软雅黑 Light" panose="020B0502040204020203" pitchFamily="34" charset="-122"/>
              </a:rPr>
              <a:t>维</a:t>
            </a:r>
            <a:endParaRPr lang="en-US" altLang="zh-CN" sz="3600" kern="0" dirty="0">
              <a:solidFill>
                <a:srgbClr val="000000"/>
              </a:solidFill>
              <a:latin typeface="微软雅黑 Light" panose="020B0502040204020203" pitchFamily="34" charset="-122"/>
              <a:ea typeface="微软雅黑 Light" panose="020B0502040204020203" pitchFamily="34" charset="-122"/>
            </a:endParaRPr>
          </a:p>
          <a:p>
            <a:pPr marL="571500" indent="-571500" defTabSz="825500" hangingPunct="0">
              <a:spcBef>
                <a:spcPts val="600"/>
              </a:spcBef>
              <a:spcAft>
                <a:spcPts val="600"/>
              </a:spcAft>
              <a:buFont typeface="Arial" panose="020B0604020202020204" pitchFamily="34" charset="0"/>
              <a:buChar char="•"/>
            </a:pPr>
            <a:r>
              <a:rPr lang="en-US" altLang="zh-CN" sz="3600" kern="0" dirty="0">
                <a:solidFill>
                  <a:srgbClr val="000000"/>
                </a:solidFill>
                <a:latin typeface="微软雅黑 Light" panose="020B0502040204020203" pitchFamily="34" charset="-122"/>
                <a:ea typeface="微软雅黑 Light" panose="020B0502040204020203" pitchFamily="34" charset="-122"/>
              </a:rPr>
              <a:t>3x3</a:t>
            </a:r>
            <a:r>
              <a:rPr lang="zh-CN" altLang="en-US" sz="3600" kern="0" dirty="0">
                <a:solidFill>
                  <a:srgbClr val="000000"/>
                </a:solidFill>
                <a:latin typeface="微软雅黑 Light" panose="020B0502040204020203" pitchFamily="34" charset="-122"/>
                <a:ea typeface="微软雅黑 Light" panose="020B0502040204020203" pitchFamily="34" charset="-122"/>
              </a:rPr>
              <a:t>矩阵</a:t>
            </a:r>
            <a:endParaRPr lang="zh-CN" sz="3600" kern="0" dirty="0">
              <a:solidFill>
                <a:srgbClr val="000000"/>
              </a:solidFill>
              <a:latin typeface="微软雅黑 Light" panose="020B0502040204020203" pitchFamily="34" charset="-122"/>
              <a:ea typeface="微软雅黑 Light" panose="020B0502040204020203" pitchFamily="34" charset="-122"/>
            </a:endParaRPr>
          </a:p>
        </p:txBody>
      </p:sp>
      <p:sp>
        <p:nvSpPr>
          <p:cNvPr id="12" name="The Picture slide"/>
          <p:cNvSpPr txBox="1"/>
          <p:nvPr/>
        </p:nvSpPr>
        <p:spPr>
          <a:xfrm>
            <a:off x="2706624" y="3303123"/>
            <a:ext cx="7104888" cy="1025922"/>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en-US" altLang="zh-CN" sz="6000" kern="0" cap="all" dirty="0">
                <a:solidFill>
                  <a:srgbClr val="000000"/>
                </a:solidFill>
                <a:latin typeface="微软雅黑" panose="020B0503020204020204" pitchFamily="34" charset="-122"/>
                <a:ea typeface="微软雅黑" panose="020B0503020204020204" pitchFamily="34" charset="-122"/>
              </a:rPr>
              <a:t>3D</a:t>
            </a:r>
            <a:r>
              <a:rPr lang="zh-CN" altLang="en-US" sz="6000" kern="0" cap="all" dirty="0">
                <a:solidFill>
                  <a:srgbClr val="000000"/>
                </a:solidFill>
                <a:latin typeface="微软雅黑" panose="020B0503020204020204" pitchFamily="34" charset="-122"/>
                <a:ea typeface="微软雅黑" panose="020B0503020204020204" pitchFamily="34" charset="-122"/>
              </a:rPr>
              <a:t>变换</a:t>
            </a:r>
            <a:endParaRPr lang="zh-CN" sz="6000" kern="0" cap="all" dirty="0">
              <a:solidFill>
                <a:srgbClr val="000000"/>
              </a:solidFill>
              <a:latin typeface="微软雅黑" panose="020B0503020204020204" pitchFamily="34" charset="-122"/>
              <a:ea typeface="微软雅黑" panose="020B0503020204020204" pitchFamily="34" charset="-122"/>
            </a:endParaRPr>
          </a:p>
        </p:txBody>
      </p:sp>
      <p:sp>
        <p:nvSpPr>
          <p:cNvPr id="13" name="Rectangle"/>
          <p:cNvSpPr/>
          <p:nvPr/>
        </p:nvSpPr>
        <p:spPr>
          <a:xfrm>
            <a:off x="2724912" y="4572000"/>
            <a:ext cx="7104888"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pic>
        <p:nvPicPr>
          <p:cNvPr id="7" name="Picture 5" descr="C:\Users\ZhaoShuai\Desktop\UE5_Logo.pngUE5_Logo"/>
          <p:cNvPicPr>
            <a:picLocks noChangeAspect="1"/>
          </p:cNvPicPr>
          <p:nvPr/>
        </p:nvPicPr>
        <p:blipFill>
          <a:blip r:embed="rId3"/>
          <a:srcRect/>
          <a:stretch>
            <a:fillRect/>
          </a:stretch>
        </p:blipFill>
        <p:spPr>
          <a:xfrm>
            <a:off x="21758275" y="11090275"/>
            <a:ext cx="2625725" cy="2625725"/>
          </a:xfrm>
          <a:prstGeom prst="rect">
            <a:avLst/>
          </a:prstGeom>
          <a:noFill/>
        </p:spPr>
      </p:pic>
      <p:pic>
        <p:nvPicPr>
          <p:cNvPr id="3" name="图片 2">
            <a:extLst>
              <a:ext uri="{FF2B5EF4-FFF2-40B4-BE49-F238E27FC236}">
                <a16:creationId xmlns:a16="http://schemas.microsoft.com/office/drawing/2014/main" id="{59332428-9A9E-40CC-AF41-B14CEF0CFEB6}"/>
              </a:ext>
            </a:extLst>
          </p:cNvPr>
          <p:cNvPicPr>
            <a:picLocks noChangeAspect="1"/>
          </p:cNvPicPr>
          <p:nvPr/>
        </p:nvPicPr>
        <p:blipFill>
          <a:blip r:embed="rId4"/>
          <a:stretch>
            <a:fillRect/>
          </a:stretch>
        </p:blipFill>
        <p:spPr>
          <a:xfrm>
            <a:off x="15360220" y="1893026"/>
            <a:ext cx="7843918" cy="2357709"/>
          </a:xfrm>
          <a:prstGeom prst="rect">
            <a:avLst/>
          </a:prstGeom>
        </p:spPr>
      </p:pic>
      <p:pic>
        <p:nvPicPr>
          <p:cNvPr id="8" name="图片 7">
            <a:extLst>
              <a:ext uri="{FF2B5EF4-FFF2-40B4-BE49-F238E27FC236}">
                <a16:creationId xmlns:a16="http://schemas.microsoft.com/office/drawing/2014/main" id="{AFBB5031-740F-4BAF-AF1F-78F435078AF6}"/>
              </a:ext>
            </a:extLst>
          </p:cNvPr>
          <p:cNvPicPr>
            <a:picLocks noChangeAspect="1"/>
          </p:cNvPicPr>
          <p:nvPr/>
        </p:nvPicPr>
        <p:blipFill>
          <a:blip r:embed="rId5"/>
          <a:stretch>
            <a:fillRect/>
          </a:stretch>
        </p:blipFill>
        <p:spPr>
          <a:xfrm>
            <a:off x="15360220" y="4937760"/>
            <a:ext cx="8055510" cy="2357709"/>
          </a:xfrm>
          <a:prstGeom prst="rect">
            <a:avLst/>
          </a:prstGeom>
        </p:spPr>
      </p:pic>
      <p:pic>
        <p:nvPicPr>
          <p:cNvPr id="15" name="图片 14">
            <a:extLst>
              <a:ext uri="{FF2B5EF4-FFF2-40B4-BE49-F238E27FC236}">
                <a16:creationId xmlns:a16="http://schemas.microsoft.com/office/drawing/2014/main" id="{988513EF-0A66-46E7-89D6-874140E78699}"/>
              </a:ext>
            </a:extLst>
          </p:cNvPr>
          <p:cNvPicPr>
            <a:picLocks noChangeAspect="1"/>
          </p:cNvPicPr>
          <p:nvPr/>
        </p:nvPicPr>
        <p:blipFill>
          <a:blip r:embed="rId6"/>
          <a:stretch>
            <a:fillRect/>
          </a:stretch>
        </p:blipFill>
        <p:spPr>
          <a:xfrm>
            <a:off x="15360220" y="8014018"/>
            <a:ext cx="7526531" cy="2357708"/>
          </a:xfrm>
          <a:prstGeom prst="rect">
            <a:avLst/>
          </a:prstGeom>
        </p:spPr>
      </p:pic>
    </p:spTree>
    <p:extLst>
      <p:ext uri="{BB962C8B-B14F-4D97-AF65-F5344CB8AC3E}">
        <p14:creationId xmlns:p14="http://schemas.microsoft.com/office/powerpoint/2010/main" val="2181381446"/>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377" name="Rectangle"/>
          <p:cNvSpPr/>
          <p:nvPr/>
        </p:nvSpPr>
        <p:spPr>
          <a:xfrm>
            <a:off x="1952712" y="0"/>
            <a:ext cx="12240000" cy="13716000"/>
          </a:xfrm>
          <a:prstGeom prst="rect">
            <a:avLst/>
          </a:prstGeom>
          <a:solidFill>
            <a:schemeClr val="bg1">
              <a:alpha val="80000"/>
            </a:schemeClr>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dirty="0">
              <a:solidFill>
                <a:srgbClr val="FFFFFF"/>
              </a:solidFill>
              <a:latin typeface="Helvetica"/>
              <a:ea typeface="Helvetica"/>
              <a:cs typeface="Helvetica"/>
              <a:sym typeface="Helvetica"/>
            </a:endParaRPr>
          </a:p>
        </p:txBody>
      </p:sp>
      <p:sp>
        <p:nvSpPr>
          <p:cNvPr id="11"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p:cNvSpPr/>
          <p:nvPr/>
        </p:nvSpPr>
        <p:spPr>
          <a:xfrm>
            <a:off x="2706624" y="4937760"/>
            <a:ext cx="7104888" cy="1364476"/>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pPr marL="571500" indent="-571500" defTabSz="825500" hangingPunct="0">
              <a:spcBef>
                <a:spcPts val="600"/>
              </a:spcBef>
              <a:spcAft>
                <a:spcPts val="600"/>
              </a:spcAft>
              <a:buFont typeface="Arial" panose="020B0604020202020204" pitchFamily="34" charset="0"/>
              <a:buChar char="•"/>
            </a:pPr>
            <a:r>
              <a:rPr lang="zh-CN" altLang="en-US" sz="3600" kern="0" dirty="0">
                <a:solidFill>
                  <a:srgbClr val="000000"/>
                </a:solidFill>
                <a:latin typeface="微软雅黑 Light" panose="020B0502040204020203" pitchFamily="34" charset="-122"/>
                <a:ea typeface="微软雅黑 Light" panose="020B0502040204020203" pitchFamily="34" charset="-122"/>
              </a:rPr>
              <a:t>变换顺序</a:t>
            </a:r>
            <a:r>
              <a:rPr lang="en-US" altLang="zh-CN" sz="3600" kern="0" dirty="0">
                <a:solidFill>
                  <a:srgbClr val="000000"/>
                </a:solidFill>
                <a:latin typeface="微软雅黑 Light" panose="020B0502040204020203" pitchFamily="34" charset="-122"/>
                <a:ea typeface="微软雅黑 Light" panose="020B0502040204020203" pitchFamily="34" charset="-122"/>
              </a:rPr>
              <a:t>——</a:t>
            </a:r>
            <a:r>
              <a:rPr lang="zh-CN" altLang="en-US" sz="3600" kern="0" dirty="0">
                <a:solidFill>
                  <a:srgbClr val="000000"/>
                </a:solidFill>
                <a:latin typeface="微软雅黑 Light" panose="020B0502040204020203" pitchFamily="34" charset="-122"/>
                <a:ea typeface="微软雅黑 Light" panose="020B0502040204020203" pitchFamily="34" charset="-122"/>
              </a:rPr>
              <a:t>自左向右</a:t>
            </a:r>
            <a:endParaRPr lang="en-US" altLang="zh-CN" sz="3600" kern="0" dirty="0">
              <a:solidFill>
                <a:srgbClr val="000000"/>
              </a:solidFill>
              <a:latin typeface="微软雅黑 Light" panose="020B0502040204020203" pitchFamily="34" charset="-122"/>
              <a:ea typeface="微软雅黑 Light" panose="020B0502040204020203" pitchFamily="34" charset="-122"/>
            </a:endParaRPr>
          </a:p>
          <a:p>
            <a:pPr marL="571500" indent="-571500" defTabSz="825500" hangingPunct="0">
              <a:spcBef>
                <a:spcPts val="600"/>
              </a:spcBef>
              <a:spcAft>
                <a:spcPts val="600"/>
              </a:spcAft>
              <a:buFont typeface="Arial" panose="020B0604020202020204" pitchFamily="34" charset="0"/>
              <a:buChar char="•"/>
            </a:pPr>
            <a:r>
              <a:rPr lang="zh-CN" altLang="en-US" sz="3600" kern="0" dirty="0">
                <a:solidFill>
                  <a:srgbClr val="000000"/>
                </a:solidFill>
                <a:latin typeface="微软雅黑 Light" panose="020B0502040204020203" pitchFamily="34" charset="-122"/>
                <a:ea typeface="微软雅黑 Light" panose="020B0502040204020203" pitchFamily="34" charset="-122"/>
              </a:rPr>
              <a:t>矩阵左乘列向量</a:t>
            </a:r>
            <a:endParaRPr lang="zh-CN" sz="3600" kern="0" dirty="0">
              <a:solidFill>
                <a:srgbClr val="000000"/>
              </a:solidFill>
              <a:latin typeface="微软雅黑 Light" panose="020B0502040204020203" pitchFamily="34" charset="-122"/>
              <a:ea typeface="微软雅黑 Light" panose="020B0502040204020203" pitchFamily="34" charset="-122"/>
            </a:endParaRPr>
          </a:p>
        </p:txBody>
      </p:sp>
      <p:sp>
        <p:nvSpPr>
          <p:cNvPr id="12" name="The Picture slide"/>
          <p:cNvSpPr txBox="1"/>
          <p:nvPr/>
        </p:nvSpPr>
        <p:spPr>
          <a:xfrm>
            <a:off x="2706624" y="3303123"/>
            <a:ext cx="7104888" cy="1025922"/>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6000" kern="0" cap="all" dirty="0">
                <a:solidFill>
                  <a:srgbClr val="000000"/>
                </a:solidFill>
                <a:latin typeface="微软雅黑" panose="020B0503020204020204" pitchFamily="34" charset="-122"/>
                <a:ea typeface="微软雅黑" panose="020B0503020204020204" pitchFamily="34" charset="-122"/>
              </a:rPr>
              <a:t>变换的组合</a:t>
            </a:r>
            <a:endParaRPr lang="zh-CN" sz="6000" kern="0" cap="all" dirty="0">
              <a:solidFill>
                <a:srgbClr val="000000"/>
              </a:solidFill>
              <a:latin typeface="微软雅黑" panose="020B0503020204020204" pitchFamily="34" charset="-122"/>
              <a:ea typeface="微软雅黑" panose="020B0503020204020204" pitchFamily="34" charset="-122"/>
            </a:endParaRPr>
          </a:p>
        </p:txBody>
      </p:sp>
      <p:sp>
        <p:nvSpPr>
          <p:cNvPr id="13" name="Rectangle"/>
          <p:cNvSpPr/>
          <p:nvPr/>
        </p:nvSpPr>
        <p:spPr>
          <a:xfrm>
            <a:off x="2724912" y="4572000"/>
            <a:ext cx="7104888"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pic>
        <p:nvPicPr>
          <p:cNvPr id="7" name="Picture 5" descr="C:\Users\ZhaoShuai\Desktop\UE5_Logo.pngUE5_Logo"/>
          <p:cNvPicPr>
            <a:picLocks noChangeAspect="1"/>
          </p:cNvPicPr>
          <p:nvPr/>
        </p:nvPicPr>
        <p:blipFill>
          <a:blip r:embed="rId3"/>
          <a:srcRect/>
          <a:stretch>
            <a:fillRect/>
          </a:stretch>
        </p:blipFill>
        <p:spPr>
          <a:xfrm>
            <a:off x="21758275" y="11090275"/>
            <a:ext cx="2625725" cy="2625725"/>
          </a:xfrm>
          <a:prstGeom prst="rect">
            <a:avLst/>
          </a:prstGeom>
          <a:noFill/>
        </p:spPr>
      </p:pic>
      <p:pic>
        <p:nvPicPr>
          <p:cNvPr id="3" name="图片 2">
            <a:extLst>
              <a:ext uri="{FF2B5EF4-FFF2-40B4-BE49-F238E27FC236}">
                <a16:creationId xmlns:a16="http://schemas.microsoft.com/office/drawing/2014/main" id="{8DDEBC62-CF94-4A33-93A2-09B191455E23}"/>
              </a:ext>
            </a:extLst>
          </p:cNvPr>
          <p:cNvPicPr>
            <a:picLocks noChangeAspect="1"/>
          </p:cNvPicPr>
          <p:nvPr/>
        </p:nvPicPr>
        <p:blipFill>
          <a:blip r:embed="rId4"/>
          <a:stretch>
            <a:fillRect/>
          </a:stretch>
        </p:blipFill>
        <p:spPr>
          <a:xfrm>
            <a:off x="15385188" y="1188500"/>
            <a:ext cx="8084412" cy="1061834"/>
          </a:xfrm>
          <a:prstGeom prst="rect">
            <a:avLst/>
          </a:prstGeom>
        </p:spPr>
      </p:pic>
      <p:pic>
        <p:nvPicPr>
          <p:cNvPr id="8" name="图片 7">
            <a:extLst>
              <a:ext uri="{FF2B5EF4-FFF2-40B4-BE49-F238E27FC236}">
                <a16:creationId xmlns:a16="http://schemas.microsoft.com/office/drawing/2014/main" id="{8B330B80-0BB1-4AD4-ADCD-51FD60442FD1}"/>
              </a:ext>
            </a:extLst>
          </p:cNvPr>
          <p:cNvPicPr>
            <a:picLocks noChangeAspect="1"/>
          </p:cNvPicPr>
          <p:nvPr/>
        </p:nvPicPr>
        <p:blipFill>
          <a:blip r:embed="rId5"/>
          <a:stretch>
            <a:fillRect/>
          </a:stretch>
        </p:blipFill>
        <p:spPr>
          <a:xfrm>
            <a:off x="17435493" y="2772206"/>
            <a:ext cx="3728220" cy="1061834"/>
          </a:xfrm>
          <a:prstGeom prst="rect">
            <a:avLst/>
          </a:prstGeom>
        </p:spPr>
      </p:pic>
      <p:pic>
        <p:nvPicPr>
          <p:cNvPr id="15" name="图片 14">
            <a:extLst>
              <a:ext uri="{FF2B5EF4-FFF2-40B4-BE49-F238E27FC236}">
                <a16:creationId xmlns:a16="http://schemas.microsoft.com/office/drawing/2014/main" id="{19EBAB26-4109-40B4-9C59-737AAF96F9E7}"/>
              </a:ext>
            </a:extLst>
          </p:cNvPr>
          <p:cNvPicPr>
            <a:picLocks noChangeAspect="1"/>
          </p:cNvPicPr>
          <p:nvPr/>
        </p:nvPicPr>
        <p:blipFill>
          <a:blip r:embed="rId6"/>
          <a:stretch>
            <a:fillRect/>
          </a:stretch>
        </p:blipFill>
        <p:spPr>
          <a:xfrm>
            <a:off x="14837504" y="4355912"/>
            <a:ext cx="8924198" cy="6679460"/>
          </a:xfrm>
          <a:prstGeom prst="rect">
            <a:avLst/>
          </a:prstGeom>
        </p:spPr>
      </p:pic>
    </p:spTree>
    <p:extLst>
      <p:ext uri="{BB962C8B-B14F-4D97-AF65-F5344CB8AC3E}">
        <p14:creationId xmlns:p14="http://schemas.microsoft.com/office/powerpoint/2010/main" val="2673838389"/>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377" name="Rectangle"/>
          <p:cNvSpPr/>
          <p:nvPr/>
        </p:nvSpPr>
        <p:spPr>
          <a:xfrm>
            <a:off x="1952712" y="0"/>
            <a:ext cx="11295928" cy="13716000"/>
          </a:xfrm>
          <a:prstGeom prst="rect">
            <a:avLst/>
          </a:prstGeom>
          <a:solidFill>
            <a:schemeClr val="bg1">
              <a:alpha val="80000"/>
            </a:schemeClr>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dirty="0">
              <a:solidFill>
                <a:srgbClr val="FFFFFF"/>
              </a:solidFill>
              <a:latin typeface="Helvetica"/>
              <a:ea typeface="Helvetica"/>
              <a:cs typeface="Helvetica"/>
              <a:sym typeface="Helvetica"/>
            </a:endParaRPr>
          </a:p>
        </p:txBody>
      </p:sp>
      <p:sp>
        <p:nvSpPr>
          <p:cNvPr id="11"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p:cNvSpPr/>
          <p:nvPr/>
        </p:nvSpPr>
        <p:spPr>
          <a:xfrm>
            <a:off x="2706624" y="4937760"/>
            <a:ext cx="7104888" cy="2780248"/>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pPr marL="571500" indent="-571500" defTabSz="825500" hangingPunct="0">
              <a:spcBef>
                <a:spcPts val="600"/>
              </a:spcBef>
              <a:spcAft>
                <a:spcPts val="600"/>
              </a:spcAft>
              <a:buFont typeface="Arial" panose="020B0604020202020204" pitchFamily="34" charset="0"/>
              <a:buChar char="•"/>
            </a:pPr>
            <a:r>
              <a:rPr lang="zh-CN" altLang="en-US" sz="3600" kern="0" dirty="0">
                <a:solidFill>
                  <a:srgbClr val="000000"/>
                </a:solidFill>
                <a:latin typeface="微软雅黑 Light" panose="020B0502040204020203" pitchFamily="34" charset="-122"/>
                <a:ea typeface="微软雅黑 Light" panose="020B0502040204020203" pitchFamily="34" charset="-122"/>
              </a:rPr>
              <a:t>代数含义和几何含义相对应</a:t>
            </a:r>
            <a:endParaRPr lang="en-US" altLang="zh-CN" sz="3600" kern="0" dirty="0">
              <a:solidFill>
                <a:srgbClr val="000000"/>
              </a:solidFill>
              <a:latin typeface="微软雅黑 Light" panose="020B0502040204020203" pitchFamily="34" charset="-122"/>
              <a:ea typeface="微软雅黑 Light" panose="020B0502040204020203" pitchFamily="34" charset="-122"/>
            </a:endParaRPr>
          </a:p>
          <a:p>
            <a:pPr marL="571500" indent="-571500" defTabSz="825500" hangingPunct="0">
              <a:spcBef>
                <a:spcPts val="600"/>
              </a:spcBef>
              <a:spcAft>
                <a:spcPts val="600"/>
              </a:spcAft>
              <a:buFont typeface="Arial" panose="020B0604020202020204" pitchFamily="34" charset="0"/>
              <a:buChar char="•"/>
            </a:pPr>
            <a:r>
              <a:rPr lang="zh-CN" altLang="en-US" sz="3600" kern="0" dirty="0">
                <a:solidFill>
                  <a:srgbClr val="000000"/>
                </a:solidFill>
                <a:latin typeface="微软雅黑 Light" panose="020B0502040204020203" pitchFamily="34" charset="-122"/>
                <a:ea typeface="微软雅黑 Light" panose="020B0502040204020203" pitchFamily="34" charset="-122"/>
              </a:rPr>
              <a:t>对称阵特征值分解</a:t>
            </a:r>
            <a:endParaRPr lang="en-US" altLang="zh-CN" sz="3600" kern="0" dirty="0">
              <a:solidFill>
                <a:srgbClr val="000000"/>
              </a:solidFill>
              <a:latin typeface="微软雅黑 Light" panose="020B0502040204020203" pitchFamily="34" charset="-122"/>
              <a:ea typeface="微软雅黑 Light" panose="020B0502040204020203" pitchFamily="34" charset="-122"/>
            </a:endParaRPr>
          </a:p>
          <a:p>
            <a:pPr marL="571500" indent="-571500" defTabSz="825500" hangingPunct="0">
              <a:spcBef>
                <a:spcPts val="600"/>
              </a:spcBef>
              <a:spcAft>
                <a:spcPts val="600"/>
              </a:spcAft>
              <a:buFont typeface="Arial" panose="020B0604020202020204" pitchFamily="34" charset="0"/>
              <a:buChar char="•"/>
            </a:pPr>
            <a:r>
              <a:rPr lang="zh-CN" altLang="en-US" sz="3600" kern="0" dirty="0">
                <a:solidFill>
                  <a:srgbClr val="000000"/>
                </a:solidFill>
                <a:latin typeface="微软雅黑 Light" panose="020B0502040204020203" pitchFamily="34" charset="-122"/>
                <a:ea typeface="微软雅黑 Light" panose="020B0502040204020203" pitchFamily="34" charset="-122"/>
              </a:rPr>
              <a:t>非对称阵奇异值分解</a:t>
            </a:r>
            <a:endParaRPr lang="en-US" altLang="zh-CN" sz="3600" kern="0" dirty="0">
              <a:solidFill>
                <a:srgbClr val="000000"/>
              </a:solidFill>
              <a:latin typeface="微软雅黑 Light" panose="020B0502040204020203" pitchFamily="34" charset="-122"/>
              <a:ea typeface="微软雅黑 Light" panose="020B0502040204020203" pitchFamily="34" charset="-122"/>
            </a:endParaRPr>
          </a:p>
          <a:p>
            <a:pPr marL="571500" indent="-571500" defTabSz="825500" hangingPunct="0">
              <a:spcBef>
                <a:spcPts val="600"/>
              </a:spcBef>
              <a:spcAft>
                <a:spcPts val="600"/>
              </a:spcAft>
              <a:buFont typeface="Arial" panose="020B0604020202020204" pitchFamily="34" charset="0"/>
              <a:buChar char="•"/>
            </a:pPr>
            <a:r>
              <a:rPr lang="zh-CN" altLang="en-US" sz="3600" kern="0" dirty="0">
                <a:solidFill>
                  <a:srgbClr val="000000"/>
                </a:solidFill>
                <a:latin typeface="微软雅黑 Light" panose="020B0502040204020203" pitchFamily="34" charset="-122"/>
                <a:ea typeface="微软雅黑 Light" panose="020B0502040204020203" pitchFamily="34" charset="-122"/>
              </a:rPr>
              <a:t>旋转</a:t>
            </a:r>
            <a:r>
              <a:rPr lang="en-US" altLang="zh-CN" sz="3600" kern="0" dirty="0">
                <a:solidFill>
                  <a:srgbClr val="000000"/>
                </a:solidFill>
                <a:latin typeface="微软雅黑 Light" panose="020B0502040204020203" pitchFamily="34" charset="-122"/>
                <a:ea typeface="微软雅黑 Light" panose="020B0502040204020203" pitchFamily="34" charset="-122"/>
                <a:sym typeface="Wingdings" panose="05000000000000000000" pitchFamily="2" charset="2"/>
              </a:rPr>
              <a:t></a:t>
            </a:r>
            <a:r>
              <a:rPr lang="zh-CN" altLang="en-US" sz="3600" kern="0" dirty="0">
                <a:solidFill>
                  <a:srgbClr val="000000"/>
                </a:solidFill>
                <a:latin typeface="微软雅黑 Light" panose="020B0502040204020203" pitchFamily="34" charset="-122"/>
                <a:ea typeface="微软雅黑 Light" panose="020B0502040204020203" pitchFamily="34" charset="-122"/>
                <a:sym typeface="Wingdings" panose="05000000000000000000" pitchFamily="2" charset="2"/>
              </a:rPr>
              <a:t>缩放</a:t>
            </a:r>
            <a:r>
              <a:rPr lang="en-US" altLang="zh-CN" sz="3600" kern="0" dirty="0">
                <a:solidFill>
                  <a:srgbClr val="000000"/>
                </a:solidFill>
                <a:latin typeface="微软雅黑 Light" panose="020B0502040204020203" pitchFamily="34" charset="-122"/>
                <a:ea typeface="微软雅黑 Light" panose="020B0502040204020203" pitchFamily="34" charset="-122"/>
                <a:sym typeface="Wingdings" panose="05000000000000000000" pitchFamily="2" charset="2"/>
              </a:rPr>
              <a:t></a:t>
            </a:r>
            <a:r>
              <a:rPr lang="zh-CN" altLang="en-US" sz="3600" kern="0" dirty="0">
                <a:solidFill>
                  <a:srgbClr val="000000"/>
                </a:solidFill>
                <a:latin typeface="微软雅黑 Light" panose="020B0502040204020203" pitchFamily="34" charset="-122"/>
                <a:ea typeface="微软雅黑 Light" panose="020B0502040204020203" pitchFamily="34" charset="-122"/>
                <a:sym typeface="Wingdings" panose="05000000000000000000" pitchFamily="2" charset="2"/>
              </a:rPr>
              <a:t>旋转</a:t>
            </a:r>
            <a:endParaRPr lang="zh-CN" sz="3600" kern="0" dirty="0">
              <a:solidFill>
                <a:srgbClr val="000000"/>
              </a:solidFill>
              <a:latin typeface="微软雅黑 Light" panose="020B0502040204020203" pitchFamily="34" charset="-122"/>
              <a:ea typeface="微软雅黑 Light" panose="020B0502040204020203" pitchFamily="34" charset="-122"/>
            </a:endParaRPr>
          </a:p>
        </p:txBody>
      </p:sp>
      <p:sp>
        <p:nvSpPr>
          <p:cNvPr id="12" name="The Picture slide"/>
          <p:cNvSpPr txBox="1"/>
          <p:nvPr/>
        </p:nvSpPr>
        <p:spPr>
          <a:xfrm>
            <a:off x="2706624" y="3303123"/>
            <a:ext cx="7104888" cy="1025922"/>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6000" kern="0" cap="all" dirty="0">
                <a:solidFill>
                  <a:srgbClr val="000000"/>
                </a:solidFill>
                <a:latin typeface="微软雅黑" panose="020B0503020204020204" pitchFamily="34" charset="-122"/>
                <a:ea typeface="微软雅黑" panose="020B0503020204020204" pitchFamily="34" charset="-122"/>
              </a:rPr>
              <a:t>矩阵的分解</a:t>
            </a:r>
            <a:endParaRPr lang="zh-CN" sz="6000" kern="0" cap="all" dirty="0">
              <a:solidFill>
                <a:srgbClr val="000000"/>
              </a:solidFill>
              <a:latin typeface="微软雅黑" panose="020B0503020204020204" pitchFamily="34" charset="-122"/>
              <a:ea typeface="微软雅黑" panose="020B0503020204020204" pitchFamily="34" charset="-122"/>
            </a:endParaRPr>
          </a:p>
        </p:txBody>
      </p:sp>
      <p:sp>
        <p:nvSpPr>
          <p:cNvPr id="13" name="Rectangle"/>
          <p:cNvSpPr/>
          <p:nvPr/>
        </p:nvSpPr>
        <p:spPr>
          <a:xfrm>
            <a:off x="2724912" y="4572000"/>
            <a:ext cx="7104888"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pic>
        <p:nvPicPr>
          <p:cNvPr id="7" name="Picture 5" descr="C:\Users\ZhaoShuai\Desktop\UE5_Logo.pngUE5_Logo"/>
          <p:cNvPicPr>
            <a:picLocks noChangeAspect="1"/>
          </p:cNvPicPr>
          <p:nvPr/>
        </p:nvPicPr>
        <p:blipFill>
          <a:blip r:embed="rId3"/>
          <a:srcRect/>
          <a:stretch>
            <a:fillRect/>
          </a:stretch>
        </p:blipFill>
        <p:spPr>
          <a:xfrm>
            <a:off x="21758275" y="11090275"/>
            <a:ext cx="2625725" cy="2625725"/>
          </a:xfrm>
          <a:prstGeom prst="rect">
            <a:avLst/>
          </a:prstGeom>
          <a:noFill/>
        </p:spPr>
      </p:pic>
      <p:pic>
        <p:nvPicPr>
          <p:cNvPr id="4" name="图片 3">
            <a:extLst>
              <a:ext uri="{FF2B5EF4-FFF2-40B4-BE49-F238E27FC236}">
                <a16:creationId xmlns:a16="http://schemas.microsoft.com/office/drawing/2014/main" id="{232DC98F-99D3-42F0-A193-68F1F3E3197F}"/>
              </a:ext>
            </a:extLst>
          </p:cNvPr>
          <p:cNvPicPr>
            <a:picLocks noChangeAspect="1"/>
          </p:cNvPicPr>
          <p:nvPr/>
        </p:nvPicPr>
        <p:blipFill>
          <a:blip r:embed="rId4"/>
          <a:stretch>
            <a:fillRect/>
          </a:stretch>
        </p:blipFill>
        <p:spPr>
          <a:xfrm>
            <a:off x="13799058" y="3016182"/>
            <a:ext cx="10107765" cy="2625725"/>
          </a:xfrm>
          <a:prstGeom prst="rect">
            <a:avLst/>
          </a:prstGeom>
        </p:spPr>
      </p:pic>
      <p:pic>
        <p:nvPicPr>
          <p:cNvPr id="6" name="图片 5">
            <a:extLst>
              <a:ext uri="{FF2B5EF4-FFF2-40B4-BE49-F238E27FC236}">
                <a16:creationId xmlns:a16="http://schemas.microsoft.com/office/drawing/2014/main" id="{2779C82F-3572-402A-9CE6-0AB7301E8F5B}"/>
              </a:ext>
            </a:extLst>
          </p:cNvPr>
          <p:cNvPicPr>
            <a:picLocks noChangeAspect="1"/>
          </p:cNvPicPr>
          <p:nvPr/>
        </p:nvPicPr>
        <p:blipFill>
          <a:blip r:embed="rId5"/>
          <a:stretch>
            <a:fillRect/>
          </a:stretch>
        </p:blipFill>
        <p:spPr>
          <a:xfrm>
            <a:off x="13799058" y="6858000"/>
            <a:ext cx="10095019" cy="2625725"/>
          </a:xfrm>
          <a:prstGeom prst="rect">
            <a:avLst/>
          </a:prstGeom>
        </p:spPr>
      </p:pic>
    </p:spTree>
    <p:extLst>
      <p:ext uri="{BB962C8B-B14F-4D97-AF65-F5344CB8AC3E}">
        <p14:creationId xmlns:p14="http://schemas.microsoft.com/office/powerpoint/2010/main" val="145102788"/>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377" name="Rectangle"/>
          <p:cNvSpPr/>
          <p:nvPr/>
        </p:nvSpPr>
        <p:spPr>
          <a:xfrm>
            <a:off x="1952712" y="0"/>
            <a:ext cx="10239288" cy="13716000"/>
          </a:xfrm>
          <a:prstGeom prst="rect">
            <a:avLst/>
          </a:prstGeom>
          <a:solidFill>
            <a:schemeClr val="bg1">
              <a:alpha val="80000"/>
            </a:schemeClr>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dirty="0">
              <a:solidFill>
                <a:srgbClr val="FFFFFF"/>
              </a:solidFill>
              <a:latin typeface="Helvetica"/>
              <a:ea typeface="Helvetica"/>
              <a:cs typeface="Helvetica"/>
              <a:sym typeface="Helvetica"/>
            </a:endParaRPr>
          </a:p>
        </p:txBody>
      </p:sp>
      <p:sp>
        <p:nvSpPr>
          <p:cNvPr id="11"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p:cNvSpPr/>
          <p:nvPr/>
        </p:nvSpPr>
        <p:spPr>
          <a:xfrm>
            <a:off x="2706624" y="4937760"/>
            <a:ext cx="7104888" cy="2626360"/>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pPr marL="571500" indent="-571500" defTabSz="825500" hangingPunct="0">
              <a:spcBef>
                <a:spcPts val="600"/>
              </a:spcBef>
              <a:spcAft>
                <a:spcPts val="600"/>
              </a:spcAft>
              <a:buFont typeface="Arial" panose="020B0604020202020204" pitchFamily="34" charset="0"/>
              <a:buChar char="•"/>
            </a:pPr>
            <a:r>
              <a:rPr lang="en-US" altLang="zh-CN" sz="3600" kern="0" dirty="0">
                <a:solidFill>
                  <a:srgbClr val="000000"/>
                </a:solidFill>
                <a:latin typeface="微软雅黑 Light" panose="020B0502040204020203" pitchFamily="34" charset="-122"/>
                <a:ea typeface="微软雅黑 Light" panose="020B0502040204020203" pitchFamily="34" charset="-122"/>
              </a:rPr>
              <a:t>Fundamentals 2.4</a:t>
            </a:r>
            <a:r>
              <a:rPr lang="zh-CN" altLang="en-US" sz="3600" kern="0" dirty="0">
                <a:solidFill>
                  <a:srgbClr val="000000"/>
                </a:solidFill>
                <a:latin typeface="微软雅黑 Light" panose="020B0502040204020203" pitchFamily="34" charset="-122"/>
                <a:ea typeface="微软雅黑 Light" panose="020B0502040204020203" pitchFamily="34" charset="-122"/>
              </a:rPr>
              <a:t>、</a:t>
            </a:r>
            <a:r>
              <a:rPr lang="en-US" altLang="zh-CN" sz="3600" kern="0" dirty="0">
                <a:solidFill>
                  <a:srgbClr val="000000"/>
                </a:solidFill>
                <a:latin typeface="微软雅黑 Light" panose="020B0502040204020203" pitchFamily="34" charset="-122"/>
                <a:ea typeface="微软雅黑 Light" panose="020B0502040204020203" pitchFamily="34" charset="-122"/>
              </a:rPr>
              <a:t>6.2</a:t>
            </a:r>
          </a:p>
          <a:p>
            <a:pPr marL="1485900" lvl="1" indent="-571500" defTabSz="825500" hangingPunct="0">
              <a:spcBef>
                <a:spcPts val="600"/>
              </a:spcBef>
              <a:spcAft>
                <a:spcPts val="600"/>
              </a:spcAft>
              <a:buFont typeface="Arial" panose="020B0604020202020204" pitchFamily="34" charset="0"/>
              <a:buChar char="•"/>
            </a:pPr>
            <a:r>
              <a:rPr lang="zh-CN" altLang="en-US" kern="0" dirty="0">
                <a:solidFill>
                  <a:srgbClr val="000000"/>
                </a:solidFill>
                <a:latin typeface="微软雅黑 Light" panose="020B0502040204020203" pitchFamily="34" charset="-122"/>
                <a:ea typeface="微软雅黑 Light" panose="020B0502040204020203" pitchFamily="34" charset="-122"/>
              </a:rPr>
              <a:t>从单个向量构造一组基见</a:t>
            </a:r>
            <a:r>
              <a:rPr lang="en-US" altLang="zh-CN" kern="0" dirty="0">
                <a:solidFill>
                  <a:srgbClr val="000000"/>
                </a:solidFill>
                <a:latin typeface="微软雅黑 Light" panose="020B0502040204020203" pitchFamily="34" charset="-122"/>
                <a:ea typeface="微软雅黑 Light" panose="020B0502040204020203" pitchFamily="34" charset="-122"/>
              </a:rPr>
              <a:t>2.4.6</a:t>
            </a:r>
          </a:p>
          <a:p>
            <a:pPr marL="571500" indent="-571500" defTabSz="825500" hangingPunct="0">
              <a:spcBef>
                <a:spcPts val="600"/>
              </a:spcBef>
              <a:spcAft>
                <a:spcPts val="600"/>
              </a:spcAft>
              <a:buFont typeface="Arial" panose="020B0604020202020204" pitchFamily="34" charset="0"/>
              <a:buChar char="•"/>
            </a:pPr>
            <a:r>
              <a:rPr lang="en-US" altLang="zh-CN" sz="3600" kern="0" dirty="0">
                <a:solidFill>
                  <a:srgbClr val="000000"/>
                </a:solidFill>
                <a:latin typeface="微软雅黑 Light" panose="020B0502040204020203" pitchFamily="34" charset="-122"/>
                <a:ea typeface="微软雅黑 Light" panose="020B0502040204020203" pitchFamily="34" charset="-122"/>
              </a:rPr>
              <a:t>ProgramWithDX12 3.1.4</a:t>
            </a:r>
            <a:endParaRPr lang="zh-CN" sz="3600" kern="0" dirty="0">
              <a:solidFill>
                <a:srgbClr val="000000"/>
              </a:solidFill>
              <a:latin typeface="微软雅黑 Light" panose="020B0502040204020203" pitchFamily="34" charset="-122"/>
              <a:ea typeface="微软雅黑 Light" panose="020B0502040204020203" pitchFamily="34" charset="-122"/>
            </a:endParaRPr>
          </a:p>
        </p:txBody>
      </p:sp>
      <p:sp>
        <p:nvSpPr>
          <p:cNvPr id="12" name="The Picture slide"/>
          <p:cNvSpPr txBox="1"/>
          <p:nvPr/>
        </p:nvSpPr>
        <p:spPr>
          <a:xfrm>
            <a:off x="2706624" y="3303123"/>
            <a:ext cx="7104888" cy="1025922"/>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6000" kern="0" cap="all" dirty="0">
                <a:solidFill>
                  <a:srgbClr val="000000"/>
                </a:solidFill>
                <a:latin typeface="微软雅黑" panose="020B0503020204020204" pitchFamily="34" charset="-122"/>
                <a:ea typeface="微软雅黑" panose="020B0503020204020204" pitchFamily="34" charset="-122"/>
              </a:rPr>
              <a:t>任意</a:t>
            </a:r>
            <a:r>
              <a:rPr lang="en-US" altLang="zh-CN" sz="6000" kern="0" cap="all" dirty="0">
                <a:solidFill>
                  <a:srgbClr val="000000"/>
                </a:solidFill>
                <a:latin typeface="微软雅黑" panose="020B0503020204020204" pitchFamily="34" charset="-122"/>
                <a:ea typeface="微软雅黑" panose="020B0503020204020204" pitchFamily="34" charset="-122"/>
              </a:rPr>
              <a:t>3D</a:t>
            </a:r>
            <a:r>
              <a:rPr lang="zh-CN" altLang="en-US" sz="6000" kern="0" cap="all" dirty="0">
                <a:solidFill>
                  <a:srgbClr val="000000"/>
                </a:solidFill>
                <a:latin typeface="微软雅黑" panose="020B0503020204020204" pitchFamily="34" charset="-122"/>
                <a:ea typeface="微软雅黑" panose="020B0503020204020204" pitchFamily="34" charset="-122"/>
              </a:rPr>
              <a:t>轴旋转</a:t>
            </a:r>
            <a:endParaRPr lang="zh-CN" sz="6000" kern="0" cap="all" dirty="0">
              <a:solidFill>
                <a:srgbClr val="000000"/>
              </a:solidFill>
              <a:latin typeface="微软雅黑" panose="020B0503020204020204" pitchFamily="34" charset="-122"/>
              <a:ea typeface="微软雅黑" panose="020B0503020204020204" pitchFamily="34" charset="-122"/>
            </a:endParaRPr>
          </a:p>
        </p:txBody>
      </p:sp>
      <p:sp>
        <p:nvSpPr>
          <p:cNvPr id="13" name="Rectangle"/>
          <p:cNvSpPr/>
          <p:nvPr/>
        </p:nvSpPr>
        <p:spPr>
          <a:xfrm>
            <a:off x="2724912" y="4572000"/>
            <a:ext cx="7104888"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pic>
        <p:nvPicPr>
          <p:cNvPr id="10" name="图片 9">
            <a:extLst>
              <a:ext uri="{FF2B5EF4-FFF2-40B4-BE49-F238E27FC236}">
                <a16:creationId xmlns:a16="http://schemas.microsoft.com/office/drawing/2014/main" id="{F9F9DB86-CE84-4B7A-AFB9-4D05A1941DE1}"/>
              </a:ext>
            </a:extLst>
          </p:cNvPr>
          <p:cNvPicPr>
            <a:picLocks noChangeAspect="1"/>
          </p:cNvPicPr>
          <p:nvPr/>
        </p:nvPicPr>
        <p:blipFill>
          <a:blip r:embed="rId3"/>
          <a:stretch>
            <a:fillRect/>
          </a:stretch>
        </p:blipFill>
        <p:spPr>
          <a:xfrm>
            <a:off x="13138083" y="6696958"/>
            <a:ext cx="10299834" cy="6538034"/>
          </a:xfrm>
          <a:prstGeom prst="rect">
            <a:avLst/>
          </a:prstGeom>
        </p:spPr>
      </p:pic>
      <p:pic>
        <p:nvPicPr>
          <p:cNvPr id="16" name="图片 15">
            <a:extLst>
              <a:ext uri="{FF2B5EF4-FFF2-40B4-BE49-F238E27FC236}">
                <a16:creationId xmlns:a16="http://schemas.microsoft.com/office/drawing/2014/main" id="{41D4B7C9-B2A0-4DFA-BB56-5FC6C04304E1}"/>
              </a:ext>
            </a:extLst>
          </p:cNvPr>
          <p:cNvPicPr>
            <a:picLocks noChangeAspect="1"/>
          </p:cNvPicPr>
          <p:nvPr/>
        </p:nvPicPr>
        <p:blipFill>
          <a:blip r:embed="rId4"/>
          <a:stretch>
            <a:fillRect/>
          </a:stretch>
        </p:blipFill>
        <p:spPr>
          <a:xfrm>
            <a:off x="12192000" y="2405021"/>
            <a:ext cx="12192000" cy="2166979"/>
          </a:xfrm>
          <a:prstGeom prst="rect">
            <a:avLst/>
          </a:prstGeom>
        </p:spPr>
      </p:pic>
      <p:pic>
        <p:nvPicPr>
          <p:cNvPr id="3" name="图片 2">
            <a:extLst>
              <a:ext uri="{FF2B5EF4-FFF2-40B4-BE49-F238E27FC236}">
                <a16:creationId xmlns:a16="http://schemas.microsoft.com/office/drawing/2014/main" id="{B1A49D6C-F4A2-4DDF-AFD6-39AD99AD1579}"/>
              </a:ext>
            </a:extLst>
          </p:cNvPr>
          <p:cNvPicPr>
            <a:picLocks noChangeAspect="1"/>
          </p:cNvPicPr>
          <p:nvPr/>
        </p:nvPicPr>
        <p:blipFill>
          <a:blip r:embed="rId5"/>
          <a:stretch>
            <a:fillRect/>
          </a:stretch>
        </p:blipFill>
        <p:spPr>
          <a:xfrm>
            <a:off x="13412120" y="4937760"/>
            <a:ext cx="9751760" cy="1175947"/>
          </a:xfrm>
          <a:prstGeom prst="rect">
            <a:avLst/>
          </a:prstGeom>
        </p:spPr>
      </p:pic>
      <p:pic>
        <p:nvPicPr>
          <p:cNvPr id="5" name="图片 4">
            <a:extLst>
              <a:ext uri="{FF2B5EF4-FFF2-40B4-BE49-F238E27FC236}">
                <a16:creationId xmlns:a16="http://schemas.microsoft.com/office/drawing/2014/main" id="{E21E5581-ED25-498A-A26A-FFED9D5F8EB3}"/>
              </a:ext>
            </a:extLst>
          </p:cNvPr>
          <p:cNvPicPr>
            <a:picLocks noChangeAspect="1"/>
          </p:cNvPicPr>
          <p:nvPr/>
        </p:nvPicPr>
        <p:blipFill>
          <a:blip r:embed="rId6"/>
          <a:stretch>
            <a:fillRect/>
          </a:stretch>
        </p:blipFill>
        <p:spPr>
          <a:xfrm>
            <a:off x="3516376" y="8172835"/>
            <a:ext cx="6295136" cy="5089172"/>
          </a:xfrm>
          <a:prstGeom prst="rect">
            <a:avLst/>
          </a:prstGeom>
        </p:spPr>
      </p:pic>
      <p:cxnSp>
        <p:nvCxnSpPr>
          <p:cNvPr id="7" name="直接箭头连接符 6">
            <a:extLst>
              <a:ext uri="{FF2B5EF4-FFF2-40B4-BE49-F238E27FC236}">
                <a16:creationId xmlns:a16="http://schemas.microsoft.com/office/drawing/2014/main" id="{692BCAE4-BC86-499B-A7F8-F1AD5C94731D}"/>
              </a:ext>
            </a:extLst>
          </p:cNvPr>
          <p:cNvCxnSpPr/>
          <p:nvPr/>
        </p:nvCxnSpPr>
        <p:spPr>
          <a:xfrm flipH="1">
            <a:off x="4998720" y="10566400"/>
            <a:ext cx="1930400" cy="1341120"/>
          </a:xfrm>
          <a:prstGeom prst="straightConnector1">
            <a:avLst/>
          </a:prstGeom>
          <a:noFill/>
          <a:ln w="76200" cap="flat">
            <a:solidFill>
              <a:srgbClr val="FF0000"/>
            </a:solidFill>
            <a:prstDash val="solid"/>
            <a:miter lim="400000"/>
            <a:tailEnd type="triangle"/>
          </a:ln>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1163634594"/>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377" name="Rectangle"/>
          <p:cNvSpPr/>
          <p:nvPr/>
        </p:nvSpPr>
        <p:spPr>
          <a:xfrm>
            <a:off x="1952712" y="0"/>
            <a:ext cx="10239288" cy="13716000"/>
          </a:xfrm>
          <a:prstGeom prst="rect">
            <a:avLst/>
          </a:prstGeom>
          <a:solidFill>
            <a:schemeClr val="bg1">
              <a:alpha val="80000"/>
            </a:schemeClr>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dirty="0">
              <a:solidFill>
                <a:srgbClr val="FFFFFF"/>
              </a:solidFill>
              <a:latin typeface="Helvetica"/>
              <a:ea typeface="Helvetica"/>
              <a:cs typeface="Helvetica"/>
              <a:sym typeface="Helvetica"/>
            </a:endParaRPr>
          </a:p>
        </p:txBody>
      </p:sp>
      <p:sp>
        <p:nvSpPr>
          <p:cNvPr id="11"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p:cNvSpPr/>
          <p:nvPr/>
        </p:nvSpPr>
        <p:spPr>
          <a:xfrm>
            <a:off x="2706624" y="4937760"/>
            <a:ext cx="7104888" cy="1364476"/>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pPr marL="571500" indent="-571500" defTabSz="825500" hangingPunct="0">
              <a:spcBef>
                <a:spcPts val="600"/>
              </a:spcBef>
              <a:spcAft>
                <a:spcPts val="600"/>
              </a:spcAft>
              <a:buFont typeface="Arial" panose="020B0604020202020204" pitchFamily="34" charset="0"/>
              <a:buChar char="•"/>
            </a:pPr>
            <a:r>
              <a:rPr lang="en-US" altLang="zh-CN" sz="3600" kern="0" dirty="0">
                <a:solidFill>
                  <a:srgbClr val="000000"/>
                </a:solidFill>
                <a:latin typeface="微软雅黑 Light" panose="020B0502040204020203" pitchFamily="34" charset="-122"/>
                <a:ea typeface="微软雅黑 Light" panose="020B0502040204020203" pitchFamily="34" charset="-122"/>
              </a:rPr>
              <a:t>Fundamentals 6.2.2</a:t>
            </a:r>
          </a:p>
          <a:p>
            <a:pPr marL="571500" indent="-571500" defTabSz="825500" hangingPunct="0">
              <a:spcBef>
                <a:spcPts val="600"/>
              </a:spcBef>
              <a:spcAft>
                <a:spcPts val="600"/>
              </a:spcAft>
              <a:buFont typeface="Arial" panose="020B0604020202020204" pitchFamily="34" charset="0"/>
              <a:buChar char="•"/>
            </a:pPr>
            <a:r>
              <a:rPr lang="en-US" altLang="zh-CN" sz="3600" kern="0" dirty="0">
                <a:solidFill>
                  <a:srgbClr val="000000"/>
                </a:solidFill>
                <a:latin typeface="微软雅黑 Light" panose="020B0502040204020203" pitchFamily="34" charset="-122"/>
                <a:ea typeface="微软雅黑 Light" panose="020B0502040204020203" pitchFamily="34" charset="-122"/>
              </a:rPr>
              <a:t>Normal Matrix</a:t>
            </a:r>
          </a:p>
        </p:txBody>
      </p:sp>
      <p:sp>
        <p:nvSpPr>
          <p:cNvPr id="12" name="The Picture slide"/>
          <p:cNvSpPr txBox="1"/>
          <p:nvPr/>
        </p:nvSpPr>
        <p:spPr>
          <a:xfrm>
            <a:off x="2706624" y="3303123"/>
            <a:ext cx="7104888" cy="1025922"/>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6000" kern="0" cap="all" dirty="0">
                <a:solidFill>
                  <a:srgbClr val="000000"/>
                </a:solidFill>
                <a:latin typeface="微软雅黑" panose="020B0503020204020204" pitchFamily="34" charset="-122"/>
                <a:ea typeface="微软雅黑" panose="020B0503020204020204" pitchFamily="34" charset="-122"/>
              </a:rPr>
              <a:t>法线变换</a:t>
            </a:r>
            <a:endParaRPr lang="zh-CN" sz="6000" kern="0" cap="all" dirty="0">
              <a:solidFill>
                <a:srgbClr val="000000"/>
              </a:solidFill>
              <a:latin typeface="微软雅黑" panose="020B0503020204020204" pitchFamily="34" charset="-122"/>
              <a:ea typeface="微软雅黑" panose="020B0503020204020204" pitchFamily="34" charset="-122"/>
            </a:endParaRPr>
          </a:p>
        </p:txBody>
      </p:sp>
      <p:sp>
        <p:nvSpPr>
          <p:cNvPr id="13" name="Rectangle"/>
          <p:cNvSpPr/>
          <p:nvPr/>
        </p:nvSpPr>
        <p:spPr>
          <a:xfrm>
            <a:off x="2724912" y="4572000"/>
            <a:ext cx="7104888"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pic>
        <p:nvPicPr>
          <p:cNvPr id="18" name="图片 17">
            <a:extLst>
              <a:ext uri="{FF2B5EF4-FFF2-40B4-BE49-F238E27FC236}">
                <a16:creationId xmlns:a16="http://schemas.microsoft.com/office/drawing/2014/main" id="{B259BAEE-BD2D-41FF-991A-36238739B286}"/>
              </a:ext>
            </a:extLst>
          </p:cNvPr>
          <p:cNvPicPr>
            <a:picLocks noChangeAspect="1"/>
          </p:cNvPicPr>
          <p:nvPr/>
        </p:nvPicPr>
        <p:blipFill>
          <a:blip r:embed="rId3"/>
          <a:stretch>
            <a:fillRect/>
          </a:stretch>
        </p:blipFill>
        <p:spPr>
          <a:xfrm>
            <a:off x="12192000" y="2590290"/>
            <a:ext cx="12192000" cy="4694940"/>
          </a:xfrm>
          <a:prstGeom prst="rect">
            <a:avLst/>
          </a:prstGeom>
        </p:spPr>
      </p:pic>
      <p:sp>
        <p:nvSpPr>
          <p:cNvPr id="19" name="文本框 18">
            <a:extLst>
              <a:ext uri="{FF2B5EF4-FFF2-40B4-BE49-F238E27FC236}">
                <a16:creationId xmlns:a16="http://schemas.microsoft.com/office/drawing/2014/main" id="{E01F6029-8EED-4E30-8704-4CD2196738D7}"/>
              </a:ext>
            </a:extLst>
          </p:cNvPr>
          <p:cNvSpPr txBox="1"/>
          <p:nvPr/>
        </p:nvSpPr>
        <p:spPr>
          <a:xfrm>
            <a:off x="662412" y="12277306"/>
            <a:ext cx="12819888" cy="964367"/>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lang="zh-CN" altLang="en-US" sz="2800" kern="0" dirty="0">
                <a:solidFill>
                  <a:srgbClr val="000000"/>
                </a:solidFill>
                <a:latin typeface="微软雅黑 Light" panose="020B0502040204020203" pitchFamily="34" charset="-122"/>
              </a:rPr>
              <a:t>（</a:t>
            </a:r>
            <a:r>
              <a:rPr lang="en-US" altLang="zh-CN" sz="2800" kern="0" dirty="0">
                <a:solidFill>
                  <a:srgbClr val="000000"/>
                </a:solidFill>
                <a:latin typeface="微软雅黑 Light" panose="020B0502040204020203" pitchFamily="34" charset="-122"/>
                <a:hlinkClick r:id="rId4"/>
              </a:rPr>
              <a:t>http://www.lighthouse3d.com/tutorials/glsl-12-tutorial/the-normal-matrix/</a:t>
            </a:r>
            <a:r>
              <a:rPr lang="zh-CN" altLang="en-US" sz="2800" kern="0" dirty="0">
                <a:solidFill>
                  <a:srgbClr val="000000"/>
                </a:solidFill>
                <a:latin typeface="微软雅黑 Light" panose="020B0502040204020203" pitchFamily="34" charset="-122"/>
              </a:rPr>
              <a:t>）</a:t>
            </a:r>
            <a:endParaRPr lang="en-US" altLang="zh-CN" sz="2800" kern="0" dirty="0">
              <a:solidFill>
                <a:srgbClr val="000000"/>
              </a:solidFill>
              <a:latin typeface="微软雅黑 Light" panose="020B0502040204020203" pitchFamily="34" charset="-122"/>
            </a:endParaRPr>
          </a:p>
          <a:p>
            <a:pPr marL="0" marR="0" indent="0" algn="ctr" defTabSz="825500" rtl="0" fontAlgn="auto" latinLnBrk="0" hangingPunct="0">
              <a:lnSpc>
                <a:spcPct val="100000"/>
              </a:lnSpc>
              <a:spcBef>
                <a:spcPts val="0"/>
              </a:spcBef>
              <a:spcAft>
                <a:spcPts val="0"/>
              </a:spcAft>
              <a:buClrTx/>
              <a:buSzTx/>
              <a:buFontTx/>
              <a:buNone/>
            </a:pPr>
            <a:endParaRPr kumimoji="0" lang="zh-CN" altLang="en-US" sz="2800" b="0" i="0" u="none" strike="noStrike" cap="none" spc="0" normalizeH="0" baseline="0" dirty="0">
              <a:ln>
                <a:noFill/>
              </a:ln>
              <a:solidFill>
                <a:srgbClr val="000000"/>
              </a:solidFill>
              <a:effectLst/>
              <a:uFillTx/>
              <a:latin typeface="+mn-lt"/>
              <a:ea typeface="+mn-ea"/>
              <a:cs typeface="+mn-cs"/>
              <a:sym typeface="Helvetica Light"/>
            </a:endParaRPr>
          </a:p>
        </p:txBody>
      </p:sp>
      <p:pic>
        <p:nvPicPr>
          <p:cNvPr id="21" name="图片 20">
            <a:extLst>
              <a:ext uri="{FF2B5EF4-FFF2-40B4-BE49-F238E27FC236}">
                <a16:creationId xmlns:a16="http://schemas.microsoft.com/office/drawing/2014/main" id="{AF4F9855-511E-4E48-8C92-339912A129EA}"/>
              </a:ext>
            </a:extLst>
          </p:cNvPr>
          <p:cNvPicPr>
            <a:picLocks noChangeAspect="1"/>
          </p:cNvPicPr>
          <p:nvPr/>
        </p:nvPicPr>
        <p:blipFill>
          <a:blip r:embed="rId5"/>
          <a:stretch>
            <a:fillRect/>
          </a:stretch>
        </p:blipFill>
        <p:spPr>
          <a:xfrm>
            <a:off x="14923849" y="8252221"/>
            <a:ext cx="6728301" cy="921136"/>
          </a:xfrm>
          <a:prstGeom prst="rect">
            <a:avLst/>
          </a:prstGeom>
        </p:spPr>
      </p:pic>
      <p:pic>
        <p:nvPicPr>
          <p:cNvPr id="23" name="Picture 5" descr="C:\Users\ZhaoShuai\Desktop\UE5_Logo.pngUE5_Logo">
            <a:extLst>
              <a:ext uri="{FF2B5EF4-FFF2-40B4-BE49-F238E27FC236}">
                <a16:creationId xmlns:a16="http://schemas.microsoft.com/office/drawing/2014/main" id="{802739B6-A3C7-4FC3-8FA1-873E6075D6FE}"/>
              </a:ext>
            </a:extLst>
          </p:cNvPr>
          <p:cNvPicPr>
            <a:picLocks noChangeAspect="1"/>
          </p:cNvPicPr>
          <p:nvPr/>
        </p:nvPicPr>
        <p:blipFill>
          <a:blip r:embed="rId6"/>
          <a:srcRect/>
          <a:stretch>
            <a:fillRect/>
          </a:stretch>
        </p:blipFill>
        <p:spPr>
          <a:xfrm>
            <a:off x="21758275" y="11090275"/>
            <a:ext cx="2625725" cy="2625725"/>
          </a:xfrm>
          <a:prstGeom prst="rect">
            <a:avLst/>
          </a:prstGeom>
          <a:noFill/>
        </p:spPr>
      </p:pic>
    </p:spTree>
    <p:extLst>
      <p:ext uri="{BB962C8B-B14F-4D97-AF65-F5344CB8AC3E}">
        <p14:creationId xmlns:p14="http://schemas.microsoft.com/office/powerpoint/2010/main" val="518186707"/>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377" name="Rectangle"/>
          <p:cNvSpPr/>
          <p:nvPr/>
        </p:nvSpPr>
        <p:spPr>
          <a:xfrm>
            <a:off x="2035979" y="0"/>
            <a:ext cx="10239288" cy="13716000"/>
          </a:xfrm>
          <a:prstGeom prst="rect">
            <a:avLst/>
          </a:prstGeom>
          <a:solidFill>
            <a:schemeClr val="bg1">
              <a:alpha val="80000"/>
            </a:schemeClr>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dirty="0">
              <a:solidFill>
                <a:srgbClr val="FFFFFF"/>
              </a:solidFill>
              <a:latin typeface="Helvetica"/>
              <a:ea typeface="Helvetica"/>
              <a:cs typeface="Helvetica"/>
              <a:sym typeface="Helvetica"/>
            </a:endParaRPr>
          </a:p>
        </p:txBody>
      </p:sp>
      <p:sp>
        <p:nvSpPr>
          <p:cNvPr id="11"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p:cNvSpPr/>
          <p:nvPr/>
        </p:nvSpPr>
        <p:spPr>
          <a:xfrm>
            <a:off x="2706624" y="4937760"/>
            <a:ext cx="7104888" cy="4750018"/>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pPr marL="571500" indent="-571500" defTabSz="825500" hangingPunct="0">
              <a:spcBef>
                <a:spcPts val="600"/>
              </a:spcBef>
              <a:spcAft>
                <a:spcPts val="600"/>
              </a:spcAft>
              <a:buFont typeface="Arial" panose="020B0604020202020204" pitchFamily="34" charset="0"/>
              <a:buChar char="•"/>
            </a:pPr>
            <a:r>
              <a:rPr lang="zh-CN" altLang="en-US" sz="3600" kern="0" dirty="0">
                <a:solidFill>
                  <a:srgbClr val="000000"/>
                </a:solidFill>
                <a:latin typeface="微软雅黑 Light" panose="020B0502040204020203" pitchFamily="34" charset="-122"/>
                <a:ea typeface="微软雅黑 Light" panose="020B0502040204020203" pitchFamily="34" charset="-122"/>
              </a:rPr>
              <a:t>线性变换无法表示平移</a:t>
            </a:r>
            <a:endParaRPr lang="en-US" altLang="zh-CN" sz="3600" kern="0" dirty="0">
              <a:solidFill>
                <a:srgbClr val="000000"/>
              </a:solidFill>
              <a:latin typeface="微软雅黑 Light" panose="020B0502040204020203" pitchFamily="34" charset="-122"/>
              <a:ea typeface="微软雅黑 Light" panose="020B0502040204020203" pitchFamily="34" charset="-122"/>
            </a:endParaRPr>
          </a:p>
          <a:p>
            <a:pPr marL="571500" indent="-571500" defTabSz="825500" hangingPunct="0">
              <a:spcBef>
                <a:spcPts val="600"/>
              </a:spcBef>
              <a:spcAft>
                <a:spcPts val="600"/>
              </a:spcAft>
              <a:buFont typeface="Arial" panose="020B0604020202020204" pitchFamily="34" charset="0"/>
              <a:buChar char="•"/>
            </a:pPr>
            <a:r>
              <a:rPr lang="zh-CN" altLang="en-US" sz="3600" kern="0" dirty="0">
                <a:solidFill>
                  <a:srgbClr val="000000"/>
                </a:solidFill>
                <a:latin typeface="微软雅黑 Light" panose="020B0502040204020203" pitchFamily="34" charset="-122"/>
                <a:ea typeface="微软雅黑 Light" panose="020B0502040204020203" pitchFamily="34" charset="-122"/>
              </a:rPr>
              <a:t>给向量增加一个“齐次项</a:t>
            </a:r>
            <a:r>
              <a:rPr lang="en-US" altLang="zh-CN" sz="3600" kern="0" dirty="0">
                <a:solidFill>
                  <a:srgbClr val="000000"/>
                </a:solidFill>
                <a:latin typeface="微软雅黑 Light" panose="020B0502040204020203" pitchFamily="34" charset="-122"/>
                <a:ea typeface="微软雅黑 Light" panose="020B0502040204020203" pitchFamily="34" charset="-122"/>
              </a:rPr>
              <a:t>1</a:t>
            </a:r>
            <a:r>
              <a:rPr lang="zh-CN" altLang="en-US" sz="3600" kern="0" dirty="0">
                <a:solidFill>
                  <a:srgbClr val="000000"/>
                </a:solidFill>
                <a:latin typeface="微软雅黑 Light" panose="020B0502040204020203" pitchFamily="34" charset="-122"/>
                <a:ea typeface="微软雅黑 Light" panose="020B0502040204020203" pitchFamily="34" charset="-122"/>
              </a:rPr>
              <a:t>”</a:t>
            </a:r>
            <a:endParaRPr lang="en-US" altLang="zh-CN" sz="3600" kern="0" dirty="0">
              <a:solidFill>
                <a:srgbClr val="000000"/>
              </a:solidFill>
              <a:latin typeface="微软雅黑 Light" panose="020B0502040204020203" pitchFamily="34" charset="-122"/>
              <a:ea typeface="微软雅黑 Light" panose="020B0502040204020203" pitchFamily="34" charset="-122"/>
            </a:endParaRPr>
          </a:p>
          <a:p>
            <a:pPr marL="571500" indent="-571500" defTabSz="825500" hangingPunct="0">
              <a:spcBef>
                <a:spcPts val="600"/>
              </a:spcBef>
              <a:spcAft>
                <a:spcPts val="600"/>
              </a:spcAft>
              <a:buFont typeface="Arial" panose="020B0604020202020204" pitchFamily="34" charset="0"/>
              <a:buChar char="•"/>
            </a:pPr>
            <a:r>
              <a:rPr lang="zh-CN" altLang="en-US" sz="3600" kern="0" dirty="0">
                <a:solidFill>
                  <a:srgbClr val="000000"/>
                </a:solidFill>
                <a:latin typeface="微软雅黑 Light" panose="020B0502040204020203" pitchFamily="34" charset="-122"/>
                <a:ea typeface="微软雅黑 Light" panose="020B0502040204020203" pitchFamily="34" charset="-122"/>
              </a:rPr>
              <a:t>线性变换矩阵扩展出一行一列</a:t>
            </a:r>
            <a:endParaRPr lang="en-US" altLang="zh-CN" sz="3600" kern="0" dirty="0">
              <a:solidFill>
                <a:srgbClr val="000000"/>
              </a:solidFill>
              <a:latin typeface="微软雅黑 Light" panose="020B0502040204020203" pitchFamily="34" charset="-122"/>
              <a:ea typeface="微软雅黑 Light" panose="020B0502040204020203" pitchFamily="34" charset="-122"/>
            </a:endParaRPr>
          </a:p>
          <a:p>
            <a:pPr marL="571500" indent="-571500" defTabSz="825500" hangingPunct="0">
              <a:spcBef>
                <a:spcPts val="600"/>
              </a:spcBef>
              <a:spcAft>
                <a:spcPts val="600"/>
              </a:spcAft>
              <a:buFont typeface="Arial" panose="020B0604020202020204" pitchFamily="34" charset="0"/>
              <a:buChar char="•"/>
            </a:pPr>
            <a:r>
              <a:rPr lang="en-US" altLang="zh-CN" sz="3600" kern="0" dirty="0">
                <a:solidFill>
                  <a:srgbClr val="000000"/>
                </a:solidFill>
                <a:latin typeface="微软雅黑 Light" panose="020B0502040204020203" pitchFamily="34" charset="-122"/>
                <a:ea typeface="微软雅黑 Light" panose="020B0502040204020203" pitchFamily="34" charset="-122"/>
              </a:rPr>
              <a:t>2x2</a:t>
            </a:r>
            <a:r>
              <a:rPr lang="en-US" altLang="zh-CN" sz="3600" kern="0" dirty="0">
                <a:solidFill>
                  <a:srgbClr val="000000"/>
                </a:solidFill>
                <a:latin typeface="微软雅黑 Light" panose="020B0502040204020203" pitchFamily="34" charset="-122"/>
                <a:ea typeface="微软雅黑 Light" panose="020B0502040204020203" pitchFamily="34" charset="-122"/>
                <a:sym typeface="Wingdings" panose="05000000000000000000" pitchFamily="2" charset="2"/>
              </a:rPr>
              <a:t>3x3</a:t>
            </a:r>
          </a:p>
          <a:p>
            <a:pPr marL="571500" indent="-571500" defTabSz="825500" hangingPunct="0">
              <a:spcBef>
                <a:spcPts val="600"/>
              </a:spcBef>
              <a:spcAft>
                <a:spcPts val="600"/>
              </a:spcAft>
              <a:buFont typeface="Arial" panose="020B0604020202020204" pitchFamily="34" charset="0"/>
              <a:buChar char="•"/>
            </a:pPr>
            <a:r>
              <a:rPr lang="zh-CN" altLang="en-US" sz="3600" kern="0" dirty="0">
                <a:solidFill>
                  <a:srgbClr val="000000"/>
                </a:solidFill>
                <a:latin typeface="微软雅黑 Light" panose="020B0502040204020203" pitchFamily="34" charset="-122"/>
                <a:ea typeface="微软雅黑 Light" panose="020B0502040204020203" pitchFamily="34" charset="-122"/>
                <a:sym typeface="Wingdings" panose="05000000000000000000" pitchFamily="2" charset="2"/>
              </a:rPr>
              <a:t>仿射变换</a:t>
            </a:r>
            <a:r>
              <a:rPr lang="en-US" altLang="zh-CN" sz="3600" kern="0" dirty="0">
                <a:solidFill>
                  <a:srgbClr val="000000"/>
                </a:solidFill>
                <a:latin typeface="微软雅黑 Light" panose="020B0502040204020203" pitchFamily="34" charset="-122"/>
                <a:ea typeface="微软雅黑 Light" panose="020B0502040204020203" pitchFamily="34" charset="-122"/>
                <a:sym typeface="Wingdings" panose="05000000000000000000" pitchFamily="2" charset="2"/>
              </a:rPr>
              <a:t>——</a:t>
            </a:r>
            <a:r>
              <a:rPr lang="zh-CN" altLang="en-US" sz="3600" kern="0" dirty="0">
                <a:solidFill>
                  <a:srgbClr val="000000"/>
                </a:solidFill>
                <a:latin typeface="微软雅黑 Light" panose="020B0502040204020203" pitchFamily="34" charset="-122"/>
                <a:ea typeface="微软雅黑 Light" panose="020B0502040204020203" pitchFamily="34" charset="-122"/>
                <a:sym typeface="Wingdings" panose="05000000000000000000" pitchFamily="2" charset="2"/>
              </a:rPr>
              <a:t>线性变换跟一个平移变换</a:t>
            </a:r>
            <a:endParaRPr lang="en-US" altLang="zh-CN" sz="3600" kern="0" dirty="0">
              <a:solidFill>
                <a:srgbClr val="000000"/>
              </a:solidFill>
              <a:latin typeface="微软雅黑 Light" panose="020B0502040204020203" pitchFamily="34" charset="-122"/>
              <a:ea typeface="微软雅黑 Light" panose="020B0502040204020203" pitchFamily="34" charset="-122"/>
              <a:sym typeface="Wingdings" panose="05000000000000000000" pitchFamily="2" charset="2"/>
            </a:endParaRPr>
          </a:p>
          <a:p>
            <a:pPr marL="571500" indent="-571500" defTabSz="825500" hangingPunct="0">
              <a:spcBef>
                <a:spcPts val="600"/>
              </a:spcBef>
              <a:spcAft>
                <a:spcPts val="600"/>
              </a:spcAft>
              <a:buFont typeface="Arial" panose="020B0604020202020204" pitchFamily="34" charset="0"/>
              <a:buChar char="•"/>
            </a:pPr>
            <a:r>
              <a:rPr lang="zh-CN" altLang="en-US" sz="3600" kern="0" dirty="0">
                <a:solidFill>
                  <a:srgbClr val="000000"/>
                </a:solidFill>
                <a:latin typeface="微软雅黑 Light" panose="020B0502040204020203" pitchFamily="34" charset="-122"/>
                <a:ea typeface="微软雅黑 Light" panose="020B0502040204020203" pitchFamily="34" charset="-122"/>
                <a:sym typeface="Wingdings" panose="05000000000000000000" pitchFamily="2" charset="2"/>
              </a:rPr>
              <a:t>齐次坐标</a:t>
            </a:r>
            <a:r>
              <a:rPr lang="en-US" altLang="zh-CN" sz="3600" kern="0" dirty="0">
                <a:solidFill>
                  <a:srgbClr val="000000"/>
                </a:solidFill>
                <a:latin typeface="微软雅黑 Light" panose="020B0502040204020203" pitchFamily="34" charset="-122"/>
                <a:ea typeface="微软雅黑 Light" panose="020B0502040204020203" pitchFamily="34" charset="-122"/>
                <a:sym typeface="Wingdings" panose="05000000000000000000" pitchFamily="2" charset="2"/>
              </a:rPr>
              <a:t>——</a:t>
            </a:r>
            <a:r>
              <a:rPr lang="zh-CN" altLang="en-US" sz="3600" kern="0" dirty="0">
                <a:solidFill>
                  <a:srgbClr val="000000"/>
                </a:solidFill>
                <a:latin typeface="微软雅黑 Light" panose="020B0502040204020203" pitchFamily="34" charset="-122"/>
                <a:ea typeface="微软雅黑 Light" panose="020B0502040204020203" pitchFamily="34" charset="-122"/>
                <a:sym typeface="Wingdings" panose="05000000000000000000" pitchFamily="2" charset="2"/>
              </a:rPr>
              <a:t>带齐次项的坐标</a:t>
            </a:r>
            <a:endParaRPr lang="en-US" altLang="zh-CN" sz="3600" kern="0" dirty="0">
              <a:solidFill>
                <a:srgbClr val="000000"/>
              </a:solidFill>
              <a:latin typeface="微软雅黑 Light" panose="020B0502040204020203" pitchFamily="34" charset="-122"/>
              <a:ea typeface="微软雅黑 Light" panose="020B0502040204020203" pitchFamily="34" charset="-122"/>
            </a:endParaRPr>
          </a:p>
        </p:txBody>
      </p:sp>
      <p:sp>
        <p:nvSpPr>
          <p:cNvPr id="12" name="The Picture slide"/>
          <p:cNvSpPr txBox="1"/>
          <p:nvPr/>
        </p:nvSpPr>
        <p:spPr>
          <a:xfrm>
            <a:off x="2706624" y="3303123"/>
            <a:ext cx="7839456" cy="1025922"/>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6000" kern="0" cap="all" dirty="0">
                <a:solidFill>
                  <a:srgbClr val="000000"/>
                </a:solidFill>
                <a:latin typeface="微软雅黑" panose="020B0503020204020204" pitchFamily="34" charset="-122"/>
                <a:ea typeface="微软雅黑" panose="020B0503020204020204" pitchFamily="34" charset="-122"/>
              </a:rPr>
              <a:t>平移、仿射、齐次坐标</a:t>
            </a:r>
            <a:endParaRPr lang="zh-CN" sz="6000" kern="0" cap="all" dirty="0">
              <a:solidFill>
                <a:srgbClr val="000000"/>
              </a:solidFill>
              <a:latin typeface="微软雅黑" panose="020B0503020204020204" pitchFamily="34" charset="-122"/>
              <a:ea typeface="微软雅黑" panose="020B0503020204020204" pitchFamily="34" charset="-122"/>
            </a:endParaRPr>
          </a:p>
        </p:txBody>
      </p:sp>
      <p:sp>
        <p:nvSpPr>
          <p:cNvPr id="13" name="Rectangle"/>
          <p:cNvSpPr/>
          <p:nvPr/>
        </p:nvSpPr>
        <p:spPr>
          <a:xfrm>
            <a:off x="2724912" y="4572000"/>
            <a:ext cx="7104888"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pic>
        <p:nvPicPr>
          <p:cNvPr id="3" name="图片 2">
            <a:extLst>
              <a:ext uri="{FF2B5EF4-FFF2-40B4-BE49-F238E27FC236}">
                <a16:creationId xmlns:a16="http://schemas.microsoft.com/office/drawing/2014/main" id="{5C3101E8-28B2-4740-8668-3E6B049BBD7C}"/>
              </a:ext>
            </a:extLst>
          </p:cNvPr>
          <p:cNvPicPr>
            <a:picLocks noChangeAspect="1"/>
          </p:cNvPicPr>
          <p:nvPr/>
        </p:nvPicPr>
        <p:blipFill>
          <a:blip r:embed="rId3"/>
          <a:stretch>
            <a:fillRect/>
          </a:stretch>
        </p:blipFill>
        <p:spPr>
          <a:xfrm>
            <a:off x="14523573" y="2245611"/>
            <a:ext cx="6630918" cy="1732819"/>
          </a:xfrm>
          <a:prstGeom prst="rect">
            <a:avLst/>
          </a:prstGeom>
        </p:spPr>
      </p:pic>
      <p:pic>
        <p:nvPicPr>
          <p:cNvPr id="5" name="图片 4">
            <a:extLst>
              <a:ext uri="{FF2B5EF4-FFF2-40B4-BE49-F238E27FC236}">
                <a16:creationId xmlns:a16="http://schemas.microsoft.com/office/drawing/2014/main" id="{2CE20579-BC82-4EC9-8286-2E3397FABB0C}"/>
              </a:ext>
            </a:extLst>
          </p:cNvPr>
          <p:cNvPicPr>
            <a:picLocks noChangeAspect="1"/>
          </p:cNvPicPr>
          <p:nvPr/>
        </p:nvPicPr>
        <p:blipFill>
          <a:blip r:embed="rId4"/>
          <a:stretch>
            <a:fillRect/>
          </a:stretch>
        </p:blipFill>
        <p:spPr>
          <a:xfrm>
            <a:off x="15204197" y="4937760"/>
            <a:ext cx="5269670" cy="1732819"/>
          </a:xfrm>
          <a:prstGeom prst="rect">
            <a:avLst/>
          </a:prstGeom>
        </p:spPr>
      </p:pic>
      <p:pic>
        <p:nvPicPr>
          <p:cNvPr id="7" name="图片 6">
            <a:extLst>
              <a:ext uri="{FF2B5EF4-FFF2-40B4-BE49-F238E27FC236}">
                <a16:creationId xmlns:a16="http://schemas.microsoft.com/office/drawing/2014/main" id="{E2ADF8E6-2BF7-47DC-A97C-89162271153C}"/>
              </a:ext>
            </a:extLst>
          </p:cNvPr>
          <p:cNvPicPr>
            <a:picLocks noChangeAspect="1"/>
          </p:cNvPicPr>
          <p:nvPr/>
        </p:nvPicPr>
        <p:blipFill>
          <a:blip r:embed="rId5"/>
          <a:stretch>
            <a:fillRect/>
          </a:stretch>
        </p:blipFill>
        <p:spPr>
          <a:xfrm>
            <a:off x="12192000" y="7629909"/>
            <a:ext cx="12192000" cy="2278303"/>
          </a:xfrm>
          <a:prstGeom prst="rect">
            <a:avLst/>
          </a:prstGeom>
        </p:spPr>
      </p:pic>
      <p:pic>
        <p:nvPicPr>
          <p:cNvPr id="9" name="Picture 5" descr="C:\Users\ZhaoShuai\Desktop\UE5_Logo.pngUE5_Logo">
            <a:extLst>
              <a:ext uri="{FF2B5EF4-FFF2-40B4-BE49-F238E27FC236}">
                <a16:creationId xmlns:a16="http://schemas.microsoft.com/office/drawing/2014/main" id="{B5EB1F70-31F4-420B-AA39-D892938B8FE7}"/>
              </a:ext>
            </a:extLst>
          </p:cNvPr>
          <p:cNvPicPr>
            <a:picLocks noChangeAspect="1"/>
          </p:cNvPicPr>
          <p:nvPr/>
        </p:nvPicPr>
        <p:blipFill>
          <a:blip r:embed="rId6"/>
          <a:srcRect/>
          <a:stretch>
            <a:fillRect/>
          </a:stretch>
        </p:blipFill>
        <p:spPr>
          <a:xfrm>
            <a:off x="21758275" y="11090275"/>
            <a:ext cx="2625725" cy="2625725"/>
          </a:xfrm>
          <a:prstGeom prst="rect">
            <a:avLst/>
          </a:prstGeom>
          <a:noFill/>
        </p:spPr>
      </p:pic>
    </p:spTree>
    <p:extLst>
      <p:ext uri="{BB962C8B-B14F-4D97-AF65-F5344CB8AC3E}">
        <p14:creationId xmlns:p14="http://schemas.microsoft.com/office/powerpoint/2010/main" val="2094106151"/>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377" name="Rectangle"/>
          <p:cNvSpPr/>
          <p:nvPr/>
        </p:nvSpPr>
        <p:spPr>
          <a:xfrm>
            <a:off x="1843699" y="0"/>
            <a:ext cx="12240000" cy="13716000"/>
          </a:xfrm>
          <a:prstGeom prst="rect">
            <a:avLst/>
          </a:prstGeom>
          <a:solidFill>
            <a:schemeClr val="bg1">
              <a:alpha val="80000"/>
            </a:schemeClr>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dirty="0">
              <a:solidFill>
                <a:srgbClr val="FFFFFF"/>
              </a:solidFill>
              <a:latin typeface="Helvetica"/>
              <a:ea typeface="Helvetica"/>
              <a:cs typeface="Helvetica"/>
              <a:sym typeface="Helvetica"/>
            </a:endParaRPr>
          </a:p>
        </p:txBody>
      </p:sp>
      <p:sp>
        <p:nvSpPr>
          <p:cNvPr id="11"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p:cNvSpPr/>
          <p:nvPr/>
        </p:nvSpPr>
        <p:spPr>
          <a:xfrm>
            <a:off x="2706624" y="4937760"/>
            <a:ext cx="7104888" cy="1887696"/>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pPr marL="571500" indent="-571500" defTabSz="825500" hangingPunct="0">
              <a:spcBef>
                <a:spcPts val="600"/>
              </a:spcBef>
              <a:spcAft>
                <a:spcPts val="600"/>
              </a:spcAft>
              <a:buFont typeface="Arial" panose="020B0604020202020204" pitchFamily="34" charset="0"/>
              <a:buChar char="•"/>
            </a:pPr>
            <a:r>
              <a:rPr lang="zh-CN" altLang="en-US" sz="3200" kern="0" dirty="0">
                <a:solidFill>
                  <a:srgbClr val="000000"/>
                </a:solidFill>
                <a:latin typeface="微软雅黑 Light" panose="020B0502040204020203" pitchFamily="34" charset="-122"/>
                <a:ea typeface="微软雅黑 Light" panose="020B0502040204020203" pitchFamily="34" charset="-122"/>
              </a:rPr>
              <a:t>第</a:t>
            </a:r>
            <a:r>
              <a:rPr lang="en-US" altLang="zh-CN" sz="3200" kern="0" dirty="0">
                <a:solidFill>
                  <a:srgbClr val="000000"/>
                </a:solidFill>
                <a:latin typeface="微软雅黑 Light" panose="020B0502040204020203" pitchFamily="34" charset="-122"/>
                <a:ea typeface="微软雅黑 Light" panose="020B0502040204020203" pitchFamily="34" charset="-122"/>
              </a:rPr>
              <a:t>2</a:t>
            </a:r>
            <a:r>
              <a:rPr lang="zh-CN" altLang="en-US" sz="3200" kern="0" dirty="0">
                <a:solidFill>
                  <a:srgbClr val="000000"/>
                </a:solidFill>
                <a:latin typeface="微软雅黑 Light" panose="020B0502040204020203" pitchFamily="34" charset="-122"/>
                <a:ea typeface="微软雅黑 Light" panose="020B0502040204020203" pitchFamily="34" charset="-122"/>
              </a:rPr>
              <a:t>、</a:t>
            </a:r>
            <a:r>
              <a:rPr lang="en-US" altLang="zh-CN" sz="3200" kern="0" dirty="0">
                <a:solidFill>
                  <a:srgbClr val="000000"/>
                </a:solidFill>
                <a:latin typeface="微软雅黑 Light" panose="020B0502040204020203" pitchFamily="34" charset="-122"/>
                <a:ea typeface="微软雅黑 Light" panose="020B0502040204020203" pitchFamily="34" charset="-122"/>
              </a:rPr>
              <a:t>5</a:t>
            </a:r>
            <a:r>
              <a:rPr lang="zh-CN" altLang="en-US" sz="3200" kern="0" dirty="0">
                <a:solidFill>
                  <a:srgbClr val="000000"/>
                </a:solidFill>
                <a:latin typeface="微软雅黑 Light" panose="020B0502040204020203" pitchFamily="34" charset="-122"/>
                <a:ea typeface="微软雅黑 Light" panose="020B0502040204020203" pitchFamily="34" charset="-122"/>
              </a:rPr>
              <a:t>、</a:t>
            </a:r>
            <a:r>
              <a:rPr lang="en-US" altLang="zh-CN" sz="3200" kern="0" dirty="0">
                <a:solidFill>
                  <a:srgbClr val="000000"/>
                </a:solidFill>
                <a:latin typeface="微软雅黑 Light" panose="020B0502040204020203" pitchFamily="34" charset="-122"/>
                <a:ea typeface="微软雅黑 Light" panose="020B0502040204020203" pitchFamily="34" charset="-122"/>
              </a:rPr>
              <a:t>6</a:t>
            </a:r>
            <a:r>
              <a:rPr lang="zh-CN" altLang="en-US" sz="3200" kern="0" dirty="0">
                <a:solidFill>
                  <a:srgbClr val="000000"/>
                </a:solidFill>
                <a:latin typeface="微软雅黑 Light" panose="020B0502040204020203" pitchFamily="34" charset="-122"/>
                <a:ea typeface="微软雅黑 Light" panose="020B0502040204020203" pitchFamily="34" charset="-122"/>
              </a:rPr>
              <a:t>章</a:t>
            </a:r>
            <a:r>
              <a:rPr lang="en-US" altLang="zh-CN" sz="3200" kern="0" dirty="0">
                <a:solidFill>
                  <a:srgbClr val="000000"/>
                </a:solidFill>
                <a:latin typeface="微软雅黑 Light" panose="020B0502040204020203" pitchFamily="34" charset="-122"/>
                <a:ea typeface="微软雅黑 Light" panose="020B0502040204020203" pitchFamily="34" charset="-122"/>
              </a:rPr>
              <a:t>——</a:t>
            </a:r>
            <a:r>
              <a:rPr lang="zh-CN" altLang="en-US" sz="3200" kern="0" dirty="0">
                <a:solidFill>
                  <a:srgbClr val="000000"/>
                </a:solidFill>
                <a:latin typeface="微软雅黑 Light" panose="020B0502040204020203" pitchFamily="34" charset="-122"/>
                <a:ea typeface="微软雅黑 Light" panose="020B0502040204020203" pitchFamily="34" charset="-122"/>
              </a:rPr>
              <a:t>数学</a:t>
            </a: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a:p>
            <a:pPr marL="571500" indent="-571500" defTabSz="825500" hangingPunct="0">
              <a:spcBef>
                <a:spcPts val="600"/>
              </a:spcBef>
              <a:spcAft>
                <a:spcPts val="600"/>
              </a:spcAft>
              <a:buFont typeface="Arial" panose="020B0604020202020204" pitchFamily="34" charset="0"/>
              <a:buChar char="•"/>
            </a:pPr>
            <a:r>
              <a:rPr lang="zh-CN" altLang="en-US" sz="3200" kern="0" dirty="0">
                <a:solidFill>
                  <a:srgbClr val="000000"/>
                </a:solidFill>
                <a:latin typeface="微软雅黑 Light" panose="020B0502040204020203" pitchFamily="34" charset="-122"/>
                <a:ea typeface="微软雅黑 Light" panose="020B0502040204020203" pitchFamily="34" charset="-122"/>
              </a:rPr>
              <a:t>第</a:t>
            </a:r>
            <a:r>
              <a:rPr lang="en-US" altLang="zh-CN" sz="3200" kern="0" dirty="0">
                <a:solidFill>
                  <a:srgbClr val="000000"/>
                </a:solidFill>
                <a:latin typeface="微软雅黑 Light" panose="020B0502040204020203" pitchFamily="34" charset="-122"/>
                <a:ea typeface="微软雅黑 Light" panose="020B0502040204020203" pitchFamily="34" charset="-122"/>
              </a:rPr>
              <a:t>3</a:t>
            </a:r>
            <a:r>
              <a:rPr lang="zh-CN" altLang="en-US" sz="3200" kern="0" dirty="0">
                <a:solidFill>
                  <a:srgbClr val="000000"/>
                </a:solidFill>
                <a:latin typeface="微软雅黑 Light" panose="020B0502040204020203" pitchFamily="34" charset="-122"/>
                <a:ea typeface="微软雅黑 Light" panose="020B0502040204020203" pitchFamily="34" charset="-122"/>
              </a:rPr>
              <a:t>、</a:t>
            </a:r>
            <a:r>
              <a:rPr lang="en-US" altLang="zh-CN" sz="3200" kern="0" dirty="0">
                <a:solidFill>
                  <a:srgbClr val="000000"/>
                </a:solidFill>
                <a:latin typeface="微软雅黑 Light" panose="020B0502040204020203" pitchFamily="34" charset="-122"/>
                <a:ea typeface="微软雅黑 Light" panose="020B0502040204020203" pitchFamily="34" charset="-122"/>
              </a:rPr>
              <a:t>7</a:t>
            </a:r>
            <a:r>
              <a:rPr lang="zh-CN" altLang="en-US" sz="3200" kern="0" dirty="0">
                <a:solidFill>
                  <a:srgbClr val="000000"/>
                </a:solidFill>
                <a:latin typeface="微软雅黑 Light" panose="020B0502040204020203" pitchFamily="34" charset="-122"/>
                <a:ea typeface="微软雅黑 Light" panose="020B0502040204020203" pitchFamily="34" charset="-122"/>
              </a:rPr>
              <a:t>、</a:t>
            </a:r>
            <a:r>
              <a:rPr lang="en-US" altLang="zh-CN" sz="3200" kern="0" dirty="0">
                <a:solidFill>
                  <a:srgbClr val="000000"/>
                </a:solidFill>
                <a:latin typeface="微软雅黑 Light" panose="020B0502040204020203" pitchFamily="34" charset="-122"/>
                <a:ea typeface="微软雅黑 Light" panose="020B0502040204020203" pitchFamily="34" charset="-122"/>
              </a:rPr>
              <a:t>8</a:t>
            </a:r>
            <a:r>
              <a:rPr lang="zh-CN" altLang="en-US" sz="3200" kern="0" dirty="0">
                <a:solidFill>
                  <a:srgbClr val="000000"/>
                </a:solidFill>
                <a:latin typeface="微软雅黑 Light" panose="020B0502040204020203" pitchFamily="34" charset="-122"/>
                <a:ea typeface="微软雅黑 Light" panose="020B0502040204020203" pitchFamily="34" charset="-122"/>
              </a:rPr>
              <a:t>、</a:t>
            </a:r>
            <a:r>
              <a:rPr lang="en-US" altLang="zh-CN" sz="3200" kern="0" dirty="0">
                <a:solidFill>
                  <a:srgbClr val="000000"/>
                </a:solidFill>
                <a:latin typeface="微软雅黑 Light" panose="020B0502040204020203" pitchFamily="34" charset="-122"/>
                <a:ea typeface="微软雅黑 Light" panose="020B0502040204020203" pitchFamily="34" charset="-122"/>
              </a:rPr>
              <a:t>10</a:t>
            </a:r>
            <a:r>
              <a:rPr lang="zh-CN" altLang="en-US" sz="3200" kern="0" dirty="0">
                <a:solidFill>
                  <a:srgbClr val="000000"/>
                </a:solidFill>
                <a:latin typeface="微软雅黑 Light" panose="020B0502040204020203" pitchFamily="34" charset="-122"/>
                <a:ea typeface="微软雅黑 Light" panose="020B0502040204020203" pitchFamily="34" charset="-122"/>
              </a:rPr>
              <a:t>、</a:t>
            </a:r>
            <a:r>
              <a:rPr lang="en-US" altLang="zh-CN" sz="3200" kern="0" dirty="0">
                <a:solidFill>
                  <a:srgbClr val="000000"/>
                </a:solidFill>
                <a:latin typeface="微软雅黑 Light" panose="020B0502040204020203" pitchFamily="34" charset="-122"/>
                <a:ea typeface="微软雅黑 Light" panose="020B0502040204020203" pitchFamily="34" charset="-122"/>
              </a:rPr>
              <a:t>11</a:t>
            </a:r>
            <a:r>
              <a:rPr lang="zh-CN" altLang="en-US" sz="3200" kern="0" dirty="0">
                <a:solidFill>
                  <a:srgbClr val="000000"/>
                </a:solidFill>
                <a:latin typeface="微软雅黑 Light" panose="020B0502040204020203" pitchFamily="34" charset="-122"/>
                <a:ea typeface="微软雅黑 Light" panose="020B0502040204020203" pitchFamily="34" charset="-122"/>
              </a:rPr>
              <a:t>章</a:t>
            </a:r>
            <a:r>
              <a:rPr lang="en-US" altLang="zh-CN" sz="3200" kern="0" dirty="0">
                <a:solidFill>
                  <a:srgbClr val="000000"/>
                </a:solidFill>
                <a:latin typeface="微软雅黑 Light" panose="020B0502040204020203" pitchFamily="34" charset="-122"/>
                <a:ea typeface="微软雅黑 Light" panose="020B0502040204020203" pitchFamily="34" charset="-122"/>
              </a:rPr>
              <a:t>——</a:t>
            </a:r>
            <a:r>
              <a:rPr lang="zh-CN" altLang="en-US" sz="3200" kern="0" dirty="0">
                <a:solidFill>
                  <a:srgbClr val="000000"/>
                </a:solidFill>
                <a:latin typeface="微软雅黑 Light" panose="020B0502040204020203" pitchFamily="34" charset="-122"/>
                <a:ea typeface="微软雅黑 Light" panose="020B0502040204020203" pitchFamily="34" charset="-122"/>
              </a:rPr>
              <a:t>成像</a:t>
            </a:r>
            <a:endParaRPr lang="en-US" altLang="zh-CN" sz="3200" kern="0" dirty="0">
              <a:solidFill>
                <a:srgbClr val="000000"/>
              </a:solidFill>
              <a:latin typeface="微软雅黑 Light" panose="020B0502040204020203" pitchFamily="34" charset="-122"/>
              <a:ea typeface="微软雅黑 Light" panose="020B0502040204020203" pitchFamily="34" charset="-122"/>
            </a:endParaRPr>
          </a:p>
          <a:p>
            <a:pPr marL="571500" indent="-571500" defTabSz="825500" hangingPunct="0">
              <a:spcBef>
                <a:spcPts val="600"/>
              </a:spcBef>
              <a:spcAft>
                <a:spcPts val="600"/>
              </a:spcAft>
              <a:buFont typeface="Arial" panose="020B0604020202020204" pitchFamily="34" charset="0"/>
              <a:buChar char="•"/>
            </a:pPr>
            <a:r>
              <a:rPr lang="zh-CN" altLang="en-US" sz="3200" kern="0" dirty="0">
                <a:solidFill>
                  <a:srgbClr val="000000"/>
                </a:solidFill>
                <a:latin typeface="微软雅黑 Light" panose="020B0502040204020203" pitchFamily="34" charset="-122"/>
                <a:ea typeface="微软雅黑 Light" panose="020B0502040204020203" pitchFamily="34" charset="-122"/>
              </a:rPr>
              <a:t>其他章按需要选读</a:t>
            </a:r>
            <a:endParaRPr lang="zh-CN" sz="3200" kern="0" dirty="0">
              <a:solidFill>
                <a:srgbClr val="000000"/>
              </a:solidFill>
              <a:latin typeface="微软雅黑 Light" panose="020B0502040204020203" pitchFamily="34" charset="-122"/>
              <a:ea typeface="微软雅黑 Light" panose="020B0502040204020203" pitchFamily="34" charset="-122"/>
            </a:endParaRPr>
          </a:p>
        </p:txBody>
      </p:sp>
      <p:sp>
        <p:nvSpPr>
          <p:cNvPr id="12" name="The Picture slide"/>
          <p:cNvSpPr txBox="1"/>
          <p:nvPr/>
        </p:nvSpPr>
        <p:spPr>
          <a:xfrm>
            <a:off x="2706623" y="3457011"/>
            <a:ext cx="8882865" cy="872034"/>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5000" kern="0" dirty="0">
                <a:solidFill>
                  <a:srgbClr val="000000"/>
                </a:solidFill>
                <a:latin typeface="微软雅黑" panose="020B0503020204020204" pitchFamily="34" charset="-122"/>
                <a:ea typeface="微软雅黑" panose="020B0503020204020204" pitchFamily="34" charset="-122"/>
              </a:rPr>
              <a:t>文字材料</a:t>
            </a:r>
            <a:endParaRPr lang="zh-CN" sz="5000" kern="0" dirty="0">
              <a:solidFill>
                <a:srgbClr val="000000"/>
              </a:solidFill>
              <a:latin typeface="微软雅黑" panose="020B0503020204020204" pitchFamily="34" charset="-122"/>
              <a:ea typeface="微软雅黑" panose="020B0503020204020204" pitchFamily="34" charset="-122"/>
            </a:endParaRPr>
          </a:p>
        </p:txBody>
      </p:sp>
      <p:sp>
        <p:nvSpPr>
          <p:cNvPr id="13" name="Rectangle"/>
          <p:cNvSpPr/>
          <p:nvPr/>
        </p:nvSpPr>
        <p:spPr>
          <a:xfrm>
            <a:off x="2724912" y="4572000"/>
            <a:ext cx="7104888"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pic>
        <p:nvPicPr>
          <p:cNvPr id="7" name="Picture 5" descr="C:\Users\ZhaoShuai\Desktop\UE5_Logo.pngUE5_Logo"/>
          <p:cNvPicPr>
            <a:picLocks noChangeAspect="1"/>
          </p:cNvPicPr>
          <p:nvPr/>
        </p:nvPicPr>
        <p:blipFill>
          <a:blip r:embed="rId3"/>
          <a:srcRect/>
          <a:stretch>
            <a:fillRect/>
          </a:stretch>
        </p:blipFill>
        <p:spPr>
          <a:xfrm>
            <a:off x="21758275" y="11090275"/>
            <a:ext cx="2625725" cy="2625725"/>
          </a:xfrm>
          <a:prstGeom prst="rect">
            <a:avLst/>
          </a:prstGeom>
          <a:noFill/>
        </p:spPr>
      </p:pic>
      <p:pic>
        <p:nvPicPr>
          <p:cNvPr id="3" name="图片 2">
            <a:extLst>
              <a:ext uri="{FF2B5EF4-FFF2-40B4-BE49-F238E27FC236}">
                <a16:creationId xmlns:a16="http://schemas.microsoft.com/office/drawing/2014/main" id="{AE46FEF0-18F6-4E5A-AB83-648D8A0CE0F4}"/>
              </a:ext>
            </a:extLst>
          </p:cNvPr>
          <p:cNvPicPr>
            <a:picLocks noChangeAspect="1"/>
          </p:cNvPicPr>
          <p:nvPr/>
        </p:nvPicPr>
        <p:blipFill>
          <a:blip r:embed="rId4"/>
          <a:stretch>
            <a:fillRect/>
          </a:stretch>
        </p:blipFill>
        <p:spPr>
          <a:xfrm>
            <a:off x="16519432" y="2157798"/>
            <a:ext cx="5761905" cy="7447619"/>
          </a:xfrm>
          <a:prstGeom prst="rect">
            <a:avLst/>
          </a:prstGeom>
        </p:spPr>
      </p:pic>
    </p:spTree>
    <p:extLst>
      <p:ext uri="{BB962C8B-B14F-4D97-AF65-F5344CB8AC3E}">
        <p14:creationId xmlns:p14="http://schemas.microsoft.com/office/powerpoint/2010/main" val="1970326655"/>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377" name="Rectangle"/>
          <p:cNvSpPr/>
          <p:nvPr/>
        </p:nvSpPr>
        <p:spPr>
          <a:xfrm>
            <a:off x="2035979" y="0"/>
            <a:ext cx="10239288" cy="13716000"/>
          </a:xfrm>
          <a:prstGeom prst="rect">
            <a:avLst/>
          </a:prstGeom>
          <a:solidFill>
            <a:schemeClr val="bg1">
              <a:alpha val="80000"/>
            </a:schemeClr>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dirty="0">
              <a:solidFill>
                <a:srgbClr val="FFFFFF"/>
              </a:solidFill>
              <a:latin typeface="Helvetica"/>
              <a:ea typeface="Helvetica"/>
              <a:cs typeface="Helvetica"/>
              <a:sym typeface="Helvetica"/>
            </a:endParaRPr>
          </a:p>
        </p:txBody>
      </p:sp>
      <p:sp>
        <p:nvSpPr>
          <p:cNvPr id="11"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p:cNvSpPr/>
          <p:nvPr/>
        </p:nvSpPr>
        <p:spPr>
          <a:xfrm>
            <a:off x="2706624" y="4937760"/>
            <a:ext cx="7104888" cy="2780248"/>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pPr marL="571500" indent="-571500" defTabSz="825500" hangingPunct="0">
              <a:spcBef>
                <a:spcPts val="600"/>
              </a:spcBef>
              <a:spcAft>
                <a:spcPts val="600"/>
              </a:spcAft>
              <a:buFont typeface="Arial" panose="020B0604020202020204" pitchFamily="34" charset="0"/>
              <a:buChar char="•"/>
            </a:pPr>
            <a:r>
              <a:rPr lang="zh-CN" altLang="en-US" sz="3600" kern="0" dirty="0">
                <a:solidFill>
                  <a:srgbClr val="000000"/>
                </a:solidFill>
                <a:latin typeface="微软雅黑 Light" panose="020B0502040204020203" pitchFamily="34" charset="-122"/>
                <a:ea typeface="微软雅黑 Light" panose="020B0502040204020203" pitchFamily="34" charset="-122"/>
              </a:rPr>
              <a:t>点</a:t>
            </a:r>
            <a:r>
              <a:rPr lang="en-US" altLang="zh-CN" sz="3600" kern="0" dirty="0">
                <a:solidFill>
                  <a:srgbClr val="000000"/>
                </a:solidFill>
                <a:latin typeface="微软雅黑 Light" panose="020B0502040204020203" pitchFamily="34" charset="-122"/>
                <a:ea typeface="微软雅黑 Light" panose="020B0502040204020203" pitchFamily="34" charset="-122"/>
              </a:rPr>
              <a:t>——</a:t>
            </a:r>
            <a:r>
              <a:rPr lang="zh-CN" altLang="en-US" sz="3600" kern="0" dirty="0">
                <a:solidFill>
                  <a:srgbClr val="000000"/>
                </a:solidFill>
                <a:latin typeface="微软雅黑 Light" panose="020B0502040204020203" pitchFamily="34" charset="-122"/>
                <a:ea typeface="微软雅黑 Light" panose="020B0502040204020203" pitchFamily="34" charset="-122"/>
              </a:rPr>
              <a:t>齐次项为</a:t>
            </a:r>
            <a:r>
              <a:rPr lang="en-US" altLang="zh-CN" sz="3600" kern="0" dirty="0">
                <a:solidFill>
                  <a:srgbClr val="000000"/>
                </a:solidFill>
                <a:latin typeface="微软雅黑 Light" panose="020B0502040204020203" pitchFamily="34" charset="-122"/>
                <a:ea typeface="微软雅黑 Light" panose="020B0502040204020203" pitchFamily="34" charset="-122"/>
              </a:rPr>
              <a:t>1</a:t>
            </a:r>
          </a:p>
          <a:p>
            <a:pPr marL="571500" indent="-571500" defTabSz="825500" hangingPunct="0">
              <a:spcBef>
                <a:spcPts val="600"/>
              </a:spcBef>
              <a:spcAft>
                <a:spcPts val="600"/>
              </a:spcAft>
              <a:buFont typeface="Arial" panose="020B0604020202020204" pitchFamily="34" charset="0"/>
              <a:buChar char="•"/>
            </a:pPr>
            <a:r>
              <a:rPr lang="zh-CN" altLang="en-US" sz="3600" kern="0" dirty="0">
                <a:solidFill>
                  <a:srgbClr val="000000"/>
                </a:solidFill>
                <a:latin typeface="微软雅黑 Light" panose="020B0502040204020203" pitchFamily="34" charset="-122"/>
                <a:ea typeface="微软雅黑 Light" panose="020B0502040204020203" pitchFamily="34" charset="-122"/>
              </a:rPr>
              <a:t>方向</a:t>
            </a:r>
            <a:r>
              <a:rPr lang="en-US" altLang="zh-CN" sz="3600" kern="0" dirty="0">
                <a:solidFill>
                  <a:srgbClr val="000000"/>
                </a:solidFill>
                <a:latin typeface="微软雅黑 Light" panose="020B0502040204020203" pitchFamily="34" charset="-122"/>
                <a:ea typeface="微软雅黑 Light" panose="020B0502040204020203" pitchFamily="34" charset="-122"/>
              </a:rPr>
              <a:t>——</a:t>
            </a:r>
            <a:r>
              <a:rPr lang="zh-CN" altLang="en-US" sz="3600" kern="0" dirty="0">
                <a:solidFill>
                  <a:srgbClr val="000000"/>
                </a:solidFill>
                <a:latin typeface="微软雅黑 Light" panose="020B0502040204020203" pitchFamily="34" charset="-122"/>
                <a:ea typeface="微软雅黑 Light" panose="020B0502040204020203" pitchFamily="34" charset="-122"/>
              </a:rPr>
              <a:t>齐次项为</a:t>
            </a:r>
            <a:r>
              <a:rPr lang="en-US" altLang="zh-CN" sz="3600" kern="0" dirty="0">
                <a:solidFill>
                  <a:srgbClr val="000000"/>
                </a:solidFill>
                <a:latin typeface="微软雅黑 Light" panose="020B0502040204020203" pitchFamily="34" charset="-122"/>
                <a:ea typeface="微软雅黑 Light" panose="020B0502040204020203" pitchFamily="34" charset="-122"/>
              </a:rPr>
              <a:t>0</a:t>
            </a:r>
          </a:p>
          <a:p>
            <a:pPr marL="571500" indent="-571500" defTabSz="825500" hangingPunct="0">
              <a:spcBef>
                <a:spcPts val="600"/>
              </a:spcBef>
              <a:spcAft>
                <a:spcPts val="600"/>
              </a:spcAft>
              <a:buFont typeface="Arial" panose="020B0604020202020204" pitchFamily="34" charset="0"/>
              <a:buChar char="•"/>
            </a:pPr>
            <a:r>
              <a:rPr lang="zh-CN" altLang="en-US" sz="3600" kern="0" dirty="0">
                <a:solidFill>
                  <a:srgbClr val="000000"/>
                </a:solidFill>
                <a:latin typeface="微软雅黑 Light" panose="020B0502040204020203" pitchFamily="34" charset="-122"/>
                <a:ea typeface="微软雅黑 Light" panose="020B0502040204020203" pitchFamily="34" charset="-122"/>
              </a:rPr>
              <a:t>齐次坐标等价性</a:t>
            </a:r>
            <a:endParaRPr lang="en-US" altLang="zh-CN" sz="3600" kern="0" dirty="0">
              <a:solidFill>
                <a:srgbClr val="000000"/>
              </a:solidFill>
              <a:latin typeface="微软雅黑 Light" panose="020B0502040204020203" pitchFamily="34" charset="-122"/>
              <a:ea typeface="微软雅黑 Light" panose="020B0502040204020203" pitchFamily="34" charset="-122"/>
            </a:endParaRPr>
          </a:p>
          <a:p>
            <a:pPr marL="571500" indent="-571500" defTabSz="825500" hangingPunct="0">
              <a:spcBef>
                <a:spcPts val="600"/>
              </a:spcBef>
              <a:spcAft>
                <a:spcPts val="600"/>
              </a:spcAft>
              <a:buFont typeface="Arial" panose="020B0604020202020204" pitchFamily="34" charset="0"/>
              <a:buChar char="•"/>
            </a:pPr>
            <a:r>
              <a:rPr lang="zh-CN" altLang="en-US" sz="3600" kern="0" dirty="0">
                <a:solidFill>
                  <a:srgbClr val="000000"/>
                </a:solidFill>
                <a:latin typeface="微软雅黑 Light" panose="020B0502040204020203" pitchFamily="34" charset="-122"/>
                <a:ea typeface="微软雅黑 Light" panose="020B0502040204020203" pitchFamily="34" charset="-122"/>
              </a:rPr>
              <a:t>在透视投影的推导中有重要应用</a:t>
            </a:r>
            <a:endParaRPr lang="en-US" altLang="zh-CN" sz="3600" kern="0" dirty="0">
              <a:solidFill>
                <a:srgbClr val="000000"/>
              </a:solidFill>
              <a:latin typeface="微软雅黑 Light" panose="020B0502040204020203" pitchFamily="34" charset="-122"/>
              <a:ea typeface="微软雅黑 Light" panose="020B0502040204020203" pitchFamily="34" charset="-122"/>
            </a:endParaRPr>
          </a:p>
        </p:txBody>
      </p:sp>
      <p:sp>
        <p:nvSpPr>
          <p:cNvPr id="12" name="The Picture slide"/>
          <p:cNvSpPr txBox="1"/>
          <p:nvPr/>
        </p:nvSpPr>
        <p:spPr>
          <a:xfrm>
            <a:off x="2706624" y="3303123"/>
            <a:ext cx="7839456" cy="1025922"/>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6000" kern="0" cap="all" dirty="0">
                <a:solidFill>
                  <a:srgbClr val="000000"/>
                </a:solidFill>
                <a:latin typeface="微软雅黑" panose="020B0503020204020204" pitchFamily="34" charset="-122"/>
                <a:ea typeface="微软雅黑" panose="020B0503020204020204" pitchFamily="34" charset="-122"/>
              </a:rPr>
              <a:t>齐次坐标的性质</a:t>
            </a:r>
            <a:endParaRPr lang="zh-CN" sz="6000" kern="0" cap="all" dirty="0">
              <a:solidFill>
                <a:srgbClr val="000000"/>
              </a:solidFill>
              <a:latin typeface="微软雅黑" panose="020B0503020204020204" pitchFamily="34" charset="-122"/>
              <a:ea typeface="微软雅黑" panose="020B0503020204020204" pitchFamily="34" charset="-122"/>
            </a:endParaRPr>
          </a:p>
        </p:txBody>
      </p:sp>
      <p:sp>
        <p:nvSpPr>
          <p:cNvPr id="13" name="Rectangle"/>
          <p:cNvSpPr/>
          <p:nvPr/>
        </p:nvSpPr>
        <p:spPr>
          <a:xfrm>
            <a:off x="2724912" y="4572000"/>
            <a:ext cx="7104888"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pic>
        <p:nvPicPr>
          <p:cNvPr id="4" name="图片 3">
            <a:extLst>
              <a:ext uri="{FF2B5EF4-FFF2-40B4-BE49-F238E27FC236}">
                <a16:creationId xmlns:a16="http://schemas.microsoft.com/office/drawing/2014/main" id="{283C2A2E-52F7-4D6B-AA53-E434F7C48337}"/>
              </a:ext>
            </a:extLst>
          </p:cNvPr>
          <p:cNvPicPr>
            <a:picLocks noChangeAspect="1"/>
          </p:cNvPicPr>
          <p:nvPr/>
        </p:nvPicPr>
        <p:blipFill>
          <a:blip r:embed="rId3"/>
          <a:stretch>
            <a:fillRect/>
          </a:stretch>
        </p:blipFill>
        <p:spPr>
          <a:xfrm>
            <a:off x="15106324" y="3125520"/>
            <a:ext cx="5976077" cy="1812240"/>
          </a:xfrm>
          <a:prstGeom prst="rect">
            <a:avLst/>
          </a:prstGeom>
        </p:spPr>
      </p:pic>
      <p:pic>
        <p:nvPicPr>
          <p:cNvPr id="8" name="图片 7">
            <a:extLst>
              <a:ext uri="{FF2B5EF4-FFF2-40B4-BE49-F238E27FC236}">
                <a16:creationId xmlns:a16="http://schemas.microsoft.com/office/drawing/2014/main" id="{A515E10E-1D5C-48F3-985B-9C9442040056}"/>
              </a:ext>
            </a:extLst>
          </p:cNvPr>
          <p:cNvPicPr>
            <a:picLocks noChangeAspect="1"/>
          </p:cNvPicPr>
          <p:nvPr/>
        </p:nvPicPr>
        <p:blipFill>
          <a:blip r:embed="rId4"/>
          <a:stretch>
            <a:fillRect/>
          </a:stretch>
        </p:blipFill>
        <p:spPr>
          <a:xfrm>
            <a:off x="14303962" y="5363030"/>
            <a:ext cx="7580799" cy="1401734"/>
          </a:xfrm>
          <a:prstGeom prst="rect">
            <a:avLst/>
          </a:prstGeom>
        </p:spPr>
      </p:pic>
      <p:pic>
        <p:nvPicPr>
          <p:cNvPr id="10" name="图片 9">
            <a:extLst>
              <a:ext uri="{FF2B5EF4-FFF2-40B4-BE49-F238E27FC236}">
                <a16:creationId xmlns:a16="http://schemas.microsoft.com/office/drawing/2014/main" id="{0756ABF3-9E1E-4D97-8A1F-CA55D9D9F488}"/>
              </a:ext>
            </a:extLst>
          </p:cNvPr>
          <p:cNvPicPr>
            <a:picLocks noChangeAspect="1"/>
          </p:cNvPicPr>
          <p:nvPr/>
        </p:nvPicPr>
        <p:blipFill>
          <a:blip r:embed="rId5"/>
          <a:stretch>
            <a:fillRect/>
          </a:stretch>
        </p:blipFill>
        <p:spPr>
          <a:xfrm>
            <a:off x="14554616" y="7190034"/>
            <a:ext cx="7079490" cy="4690161"/>
          </a:xfrm>
          <a:prstGeom prst="rect">
            <a:avLst/>
          </a:prstGeom>
        </p:spPr>
      </p:pic>
      <p:sp>
        <p:nvSpPr>
          <p:cNvPr id="14" name="文本框 13">
            <a:extLst>
              <a:ext uri="{FF2B5EF4-FFF2-40B4-BE49-F238E27FC236}">
                <a16:creationId xmlns:a16="http://schemas.microsoft.com/office/drawing/2014/main" id="{8A608775-9F3A-4D9D-BFA4-6CB315CAF9B8}"/>
              </a:ext>
            </a:extLst>
          </p:cNvPr>
          <p:cNvSpPr txBox="1"/>
          <p:nvPr/>
        </p:nvSpPr>
        <p:spPr>
          <a:xfrm>
            <a:off x="16345086" y="12038725"/>
            <a:ext cx="3498549" cy="533479"/>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lang="zh-CN" altLang="en-US" sz="2800" dirty="0">
                <a:solidFill>
                  <a:srgbClr val="000000"/>
                </a:solidFill>
                <a:sym typeface="Helvetica Light"/>
              </a:rPr>
              <a:t>一维点</a:t>
            </a:r>
            <a:r>
              <a:rPr lang="en-US" altLang="zh-CN" sz="2800" dirty="0">
                <a:solidFill>
                  <a:srgbClr val="000000"/>
                </a:solidFill>
                <a:sym typeface="Helvetica Light"/>
              </a:rPr>
              <a:t>x</a:t>
            </a:r>
            <a:r>
              <a:rPr lang="zh-CN" altLang="en-US" sz="2800" dirty="0">
                <a:solidFill>
                  <a:srgbClr val="000000"/>
                </a:solidFill>
                <a:sym typeface="Helvetica Light"/>
              </a:rPr>
              <a:t>与</a:t>
            </a:r>
            <a:r>
              <a:rPr kumimoji="0" lang="zh-CN" altLang="en-US" sz="2800" b="0" i="0" u="none" strike="noStrike" cap="none" spc="0" normalizeH="0" baseline="0" dirty="0">
                <a:ln>
                  <a:noFill/>
                </a:ln>
                <a:solidFill>
                  <a:srgbClr val="000000"/>
                </a:solidFill>
                <a:effectLst/>
                <a:uFillTx/>
                <a:latin typeface="+mn-lt"/>
                <a:ea typeface="+mn-ea"/>
                <a:cs typeface="+mn-cs"/>
                <a:sym typeface="Helvetica Light"/>
              </a:rPr>
              <a:t>齐次项</a:t>
            </a:r>
            <a:r>
              <a:rPr lang="en-US" altLang="zh-CN" sz="2800" dirty="0">
                <a:solidFill>
                  <a:srgbClr val="000000"/>
                </a:solidFill>
                <a:sym typeface="Helvetica Light"/>
              </a:rPr>
              <a:t>h</a:t>
            </a:r>
            <a:endParaRPr kumimoji="0" lang="zh-CN" altLang="en-US" sz="2800" b="0" i="0" u="none" strike="noStrike" cap="none" spc="0" normalizeH="0" baseline="0" dirty="0">
              <a:ln>
                <a:noFill/>
              </a:ln>
              <a:solidFill>
                <a:srgbClr val="000000"/>
              </a:solidFill>
              <a:effectLst/>
              <a:uFillTx/>
              <a:latin typeface="+mn-lt"/>
              <a:ea typeface="+mn-ea"/>
              <a:cs typeface="+mn-cs"/>
              <a:sym typeface="Helvetica Light"/>
            </a:endParaRPr>
          </a:p>
        </p:txBody>
      </p:sp>
    </p:spTree>
    <p:extLst>
      <p:ext uri="{BB962C8B-B14F-4D97-AF65-F5344CB8AC3E}">
        <p14:creationId xmlns:p14="http://schemas.microsoft.com/office/powerpoint/2010/main" val="4008231755"/>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377" name="Rectangle"/>
          <p:cNvSpPr/>
          <p:nvPr/>
        </p:nvSpPr>
        <p:spPr>
          <a:xfrm>
            <a:off x="2035979" y="0"/>
            <a:ext cx="10239288" cy="13716000"/>
          </a:xfrm>
          <a:prstGeom prst="rect">
            <a:avLst/>
          </a:prstGeom>
          <a:solidFill>
            <a:schemeClr val="bg1">
              <a:alpha val="80000"/>
            </a:schemeClr>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dirty="0">
              <a:solidFill>
                <a:srgbClr val="FFFFFF"/>
              </a:solidFill>
              <a:latin typeface="Helvetica"/>
              <a:ea typeface="Helvetica"/>
              <a:cs typeface="Helvetica"/>
              <a:sym typeface="Helvetica"/>
            </a:endParaRPr>
          </a:p>
        </p:txBody>
      </p:sp>
      <p:sp>
        <p:nvSpPr>
          <p:cNvPr id="11"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p:cNvSpPr/>
          <p:nvPr/>
        </p:nvSpPr>
        <p:spPr>
          <a:xfrm>
            <a:off x="2706624" y="4937760"/>
            <a:ext cx="7104888" cy="2072362"/>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pPr marL="571500" indent="-571500" defTabSz="825500" hangingPunct="0">
              <a:spcBef>
                <a:spcPts val="600"/>
              </a:spcBef>
              <a:spcAft>
                <a:spcPts val="600"/>
              </a:spcAft>
              <a:buFont typeface="Arial" panose="020B0604020202020204" pitchFamily="34" charset="0"/>
              <a:buChar char="•"/>
            </a:pPr>
            <a:r>
              <a:rPr lang="en-US" altLang="zh-CN" sz="3600" kern="0" dirty="0">
                <a:solidFill>
                  <a:srgbClr val="000000"/>
                </a:solidFill>
                <a:latin typeface="微软雅黑 Light" panose="020B0502040204020203" pitchFamily="34" charset="-122"/>
                <a:ea typeface="微软雅黑 Light" panose="020B0502040204020203" pitchFamily="34" charset="-122"/>
              </a:rPr>
              <a:t>4x4</a:t>
            </a:r>
            <a:r>
              <a:rPr lang="zh-CN" altLang="en-US" sz="3600" kern="0" dirty="0">
                <a:solidFill>
                  <a:srgbClr val="000000"/>
                </a:solidFill>
                <a:latin typeface="微软雅黑 Light" panose="020B0502040204020203" pitchFamily="34" charset="-122"/>
                <a:ea typeface="微软雅黑 Light" panose="020B0502040204020203" pitchFamily="34" charset="-122"/>
              </a:rPr>
              <a:t>矩阵</a:t>
            </a:r>
            <a:endParaRPr lang="en-US" altLang="zh-CN" sz="3600" kern="0" dirty="0">
              <a:solidFill>
                <a:srgbClr val="000000"/>
              </a:solidFill>
              <a:latin typeface="微软雅黑 Light" panose="020B0502040204020203" pitchFamily="34" charset="-122"/>
              <a:ea typeface="微软雅黑 Light" panose="020B0502040204020203" pitchFamily="34" charset="-122"/>
            </a:endParaRPr>
          </a:p>
          <a:p>
            <a:pPr marL="571500" indent="-571500" defTabSz="825500" hangingPunct="0">
              <a:spcBef>
                <a:spcPts val="600"/>
              </a:spcBef>
              <a:spcAft>
                <a:spcPts val="600"/>
              </a:spcAft>
              <a:buFont typeface="Arial" panose="020B0604020202020204" pitchFamily="34" charset="0"/>
              <a:buChar char="•"/>
            </a:pPr>
            <a:r>
              <a:rPr lang="zh-CN" altLang="en-US" sz="3600" kern="0" dirty="0">
                <a:solidFill>
                  <a:srgbClr val="000000"/>
                </a:solidFill>
                <a:latin typeface="微软雅黑 Light" panose="020B0502040204020203" pitchFamily="34" charset="-122"/>
                <a:ea typeface="微软雅黑 Light" panose="020B0502040204020203" pitchFamily="34" charset="-122"/>
              </a:rPr>
              <a:t>最后一行齐次为</a:t>
            </a:r>
            <a:r>
              <a:rPr lang="en-US" altLang="zh-CN" sz="3600" kern="0" dirty="0">
                <a:solidFill>
                  <a:srgbClr val="000000"/>
                </a:solidFill>
                <a:latin typeface="微软雅黑 Light" panose="020B0502040204020203" pitchFamily="34" charset="-122"/>
                <a:ea typeface="微软雅黑 Light" panose="020B0502040204020203" pitchFamily="34" charset="-122"/>
              </a:rPr>
              <a:t>1</a:t>
            </a:r>
            <a:r>
              <a:rPr lang="zh-CN" altLang="en-US" sz="3600" kern="0" dirty="0">
                <a:solidFill>
                  <a:srgbClr val="000000"/>
                </a:solidFill>
                <a:latin typeface="微软雅黑 Light" panose="020B0502040204020203" pitchFamily="34" charset="-122"/>
                <a:ea typeface="微软雅黑 Light" panose="020B0502040204020203" pitchFamily="34" charset="-122"/>
              </a:rPr>
              <a:t>的</a:t>
            </a:r>
            <a:r>
              <a:rPr lang="en-US" altLang="zh-CN" sz="3600" kern="0" dirty="0">
                <a:solidFill>
                  <a:srgbClr val="000000"/>
                </a:solidFill>
                <a:latin typeface="微软雅黑 Light" panose="020B0502040204020203" pitchFamily="34" charset="-122"/>
                <a:ea typeface="微软雅黑 Light" panose="020B0502040204020203" pitchFamily="34" charset="-122"/>
              </a:rPr>
              <a:t>0</a:t>
            </a:r>
            <a:r>
              <a:rPr lang="zh-CN" altLang="en-US" sz="3600" kern="0" dirty="0">
                <a:solidFill>
                  <a:srgbClr val="000000"/>
                </a:solidFill>
                <a:latin typeface="微软雅黑 Light" panose="020B0502040204020203" pitchFamily="34" charset="-122"/>
                <a:ea typeface="微软雅黑 Light" panose="020B0502040204020203" pitchFamily="34" charset="-122"/>
              </a:rPr>
              <a:t>向量</a:t>
            </a:r>
            <a:endParaRPr lang="en-US" altLang="zh-CN" sz="3600" kern="0" dirty="0">
              <a:solidFill>
                <a:srgbClr val="000000"/>
              </a:solidFill>
              <a:latin typeface="微软雅黑 Light" panose="020B0502040204020203" pitchFamily="34" charset="-122"/>
              <a:ea typeface="微软雅黑 Light" panose="020B0502040204020203" pitchFamily="34" charset="-122"/>
            </a:endParaRPr>
          </a:p>
          <a:p>
            <a:pPr marL="571500" indent="-571500" defTabSz="825500" hangingPunct="0">
              <a:spcBef>
                <a:spcPts val="600"/>
              </a:spcBef>
              <a:spcAft>
                <a:spcPts val="600"/>
              </a:spcAft>
              <a:buFont typeface="Arial" panose="020B0604020202020204" pitchFamily="34" charset="0"/>
              <a:buChar char="•"/>
            </a:pPr>
            <a:r>
              <a:rPr lang="zh-CN" altLang="en-US" sz="3600" kern="0" dirty="0">
                <a:solidFill>
                  <a:srgbClr val="000000"/>
                </a:solidFill>
                <a:latin typeface="微软雅黑 Light" panose="020B0502040204020203" pitchFamily="34" charset="-122"/>
                <a:ea typeface="微软雅黑 Light" panose="020B0502040204020203" pitchFamily="34" charset="-122"/>
              </a:rPr>
              <a:t>平移变换最后施加</a:t>
            </a:r>
            <a:endParaRPr lang="en-US" altLang="zh-CN" sz="3600" kern="0" dirty="0">
              <a:solidFill>
                <a:srgbClr val="000000"/>
              </a:solidFill>
              <a:latin typeface="微软雅黑 Light" panose="020B0502040204020203" pitchFamily="34" charset="-122"/>
              <a:ea typeface="微软雅黑 Light" panose="020B0502040204020203" pitchFamily="34" charset="-122"/>
            </a:endParaRPr>
          </a:p>
        </p:txBody>
      </p:sp>
      <p:sp>
        <p:nvSpPr>
          <p:cNvPr id="12" name="The Picture slide"/>
          <p:cNvSpPr txBox="1"/>
          <p:nvPr/>
        </p:nvSpPr>
        <p:spPr>
          <a:xfrm>
            <a:off x="2706624" y="3303123"/>
            <a:ext cx="7839456" cy="1025922"/>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en-US" altLang="zh-CN" sz="6000" kern="0" cap="all" dirty="0">
                <a:solidFill>
                  <a:srgbClr val="000000"/>
                </a:solidFill>
                <a:latin typeface="微软雅黑" panose="020B0503020204020204" pitchFamily="34" charset="-122"/>
                <a:ea typeface="微软雅黑" panose="020B0503020204020204" pitchFamily="34" charset="-122"/>
              </a:rPr>
              <a:t>3D</a:t>
            </a:r>
            <a:r>
              <a:rPr lang="zh-CN" altLang="en-US" sz="6000" kern="0" cap="all" dirty="0">
                <a:solidFill>
                  <a:srgbClr val="000000"/>
                </a:solidFill>
                <a:latin typeface="微软雅黑" panose="020B0503020204020204" pitchFamily="34" charset="-122"/>
                <a:ea typeface="微软雅黑" panose="020B0503020204020204" pitchFamily="34" charset="-122"/>
              </a:rPr>
              <a:t>仿射变换</a:t>
            </a:r>
            <a:endParaRPr lang="zh-CN" sz="6000" kern="0" cap="all" dirty="0">
              <a:solidFill>
                <a:srgbClr val="000000"/>
              </a:solidFill>
              <a:latin typeface="微软雅黑" panose="020B0503020204020204" pitchFamily="34" charset="-122"/>
              <a:ea typeface="微软雅黑" panose="020B0503020204020204" pitchFamily="34" charset="-122"/>
            </a:endParaRPr>
          </a:p>
        </p:txBody>
      </p:sp>
      <p:sp>
        <p:nvSpPr>
          <p:cNvPr id="13" name="Rectangle"/>
          <p:cNvSpPr/>
          <p:nvPr/>
        </p:nvSpPr>
        <p:spPr>
          <a:xfrm>
            <a:off x="2724912" y="4572000"/>
            <a:ext cx="7104888"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pic>
        <p:nvPicPr>
          <p:cNvPr id="3" name="图片 2">
            <a:extLst>
              <a:ext uri="{FF2B5EF4-FFF2-40B4-BE49-F238E27FC236}">
                <a16:creationId xmlns:a16="http://schemas.microsoft.com/office/drawing/2014/main" id="{AC06D2D0-FE50-485F-872B-A6F172B48BFE}"/>
              </a:ext>
            </a:extLst>
          </p:cNvPr>
          <p:cNvPicPr>
            <a:picLocks noChangeAspect="1"/>
          </p:cNvPicPr>
          <p:nvPr/>
        </p:nvPicPr>
        <p:blipFill>
          <a:blip r:embed="rId3"/>
          <a:stretch>
            <a:fillRect/>
          </a:stretch>
        </p:blipFill>
        <p:spPr>
          <a:xfrm>
            <a:off x="12192000" y="3239698"/>
            <a:ext cx="12192000" cy="2479414"/>
          </a:xfrm>
          <a:prstGeom prst="rect">
            <a:avLst/>
          </a:prstGeom>
        </p:spPr>
      </p:pic>
      <p:pic>
        <p:nvPicPr>
          <p:cNvPr id="7" name="Picture 5" descr="C:\Users\ZhaoShuai\Desktop\UE5_Logo.pngUE5_Logo">
            <a:extLst>
              <a:ext uri="{FF2B5EF4-FFF2-40B4-BE49-F238E27FC236}">
                <a16:creationId xmlns:a16="http://schemas.microsoft.com/office/drawing/2014/main" id="{F58CA5E6-EC09-4FBA-96AB-9B11C28F27AD}"/>
              </a:ext>
            </a:extLst>
          </p:cNvPr>
          <p:cNvPicPr>
            <a:picLocks noChangeAspect="1"/>
          </p:cNvPicPr>
          <p:nvPr/>
        </p:nvPicPr>
        <p:blipFill>
          <a:blip r:embed="rId4"/>
          <a:srcRect/>
          <a:stretch>
            <a:fillRect/>
          </a:stretch>
        </p:blipFill>
        <p:spPr>
          <a:xfrm>
            <a:off x="21758275" y="11090275"/>
            <a:ext cx="2625725" cy="2625725"/>
          </a:xfrm>
          <a:prstGeom prst="rect">
            <a:avLst/>
          </a:prstGeom>
          <a:noFill/>
        </p:spPr>
      </p:pic>
    </p:spTree>
    <p:extLst>
      <p:ext uri="{BB962C8B-B14F-4D97-AF65-F5344CB8AC3E}">
        <p14:creationId xmlns:p14="http://schemas.microsoft.com/office/powerpoint/2010/main" val="1167570732"/>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377" name="Rectangle"/>
          <p:cNvSpPr/>
          <p:nvPr/>
        </p:nvSpPr>
        <p:spPr>
          <a:xfrm>
            <a:off x="2035979" y="0"/>
            <a:ext cx="10156021" cy="13716000"/>
          </a:xfrm>
          <a:prstGeom prst="rect">
            <a:avLst/>
          </a:prstGeom>
          <a:solidFill>
            <a:schemeClr val="bg1">
              <a:alpha val="80000"/>
            </a:schemeClr>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dirty="0">
              <a:solidFill>
                <a:srgbClr val="FFFFFF"/>
              </a:solidFill>
              <a:latin typeface="Helvetica"/>
              <a:ea typeface="Helvetica"/>
              <a:cs typeface="Helvetica"/>
              <a:sym typeface="Helvetica"/>
            </a:endParaRPr>
          </a:p>
        </p:txBody>
      </p:sp>
      <p:sp>
        <p:nvSpPr>
          <p:cNvPr id="11"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p:cNvSpPr/>
          <p:nvPr/>
        </p:nvSpPr>
        <p:spPr>
          <a:xfrm>
            <a:off x="2706624" y="4937760"/>
            <a:ext cx="9485376" cy="1364476"/>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pPr marL="571500" indent="-571500" defTabSz="825500" hangingPunct="0">
              <a:spcBef>
                <a:spcPts val="600"/>
              </a:spcBef>
              <a:spcAft>
                <a:spcPts val="600"/>
              </a:spcAft>
              <a:buFont typeface="Arial" panose="020B0604020202020204" pitchFamily="34" charset="0"/>
              <a:buChar char="•"/>
            </a:pPr>
            <a:r>
              <a:rPr lang="zh-CN" altLang="en-US" sz="3600" kern="0" dirty="0">
                <a:solidFill>
                  <a:srgbClr val="000000"/>
                </a:solidFill>
                <a:latin typeface="微软雅黑 Light" panose="020B0502040204020203" pitchFamily="34" charset="-122"/>
                <a:ea typeface="微软雅黑 Light" panose="020B0502040204020203" pitchFamily="34" charset="-122"/>
              </a:rPr>
              <a:t>观察</a:t>
            </a:r>
            <a:r>
              <a:rPr lang="en-US" altLang="zh-CN" sz="3600" kern="0" dirty="0">
                <a:solidFill>
                  <a:srgbClr val="000000"/>
                </a:solidFill>
                <a:latin typeface="微软雅黑 Light" panose="020B0502040204020203" pitchFamily="34" charset="-122"/>
                <a:ea typeface="微软雅黑 Light" panose="020B0502040204020203" pitchFamily="34" charset="-122"/>
              </a:rPr>
              <a:t>——</a:t>
            </a:r>
            <a:r>
              <a:rPr lang="zh-CN" altLang="en-US" sz="3600" kern="0" dirty="0">
                <a:solidFill>
                  <a:srgbClr val="000000"/>
                </a:solidFill>
                <a:latin typeface="微软雅黑 Light" panose="020B0502040204020203" pitchFamily="34" charset="-122"/>
                <a:ea typeface="微软雅黑 Light" panose="020B0502040204020203" pitchFamily="34" charset="-122"/>
              </a:rPr>
              <a:t>观察</a:t>
            </a:r>
            <a:r>
              <a:rPr lang="en-US" altLang="zh-CN" sz="3600" kern="0" dirty="0">
                <a:solidFill>
                  <a:srgbClr val="000000"/>
                </a:solidFill>
                <a:latin typeface="微软雅黑 Light" panose="020B0502040204020203" pitchFamily="34" charset="-122"/>
                <a:ea typeface="微软雅黑 Light" panose="020B0502040204020203" pitchFamily="34" charset="-122"/>
              </a:rPr>
              <a:t>3D</a:t>
            </a:r>
            <a:r>
              <a:rPr lang="zh-CN" altLang="en-US" sz="3600" kern="0" dirty="0">
                <a:solidFill>
                  <a:srgbClr val="000000"/>
                </a:solidFill>
                <a:latin typeface="微软雅黑 Light" panose="020B0502040204020203" pitchFamily="34" charset="-122"/>
                <a:ea typeface="微软雅黑 Light" panose="020B0502040204020203" pitchFamily="34" charset="-122"/>
              </a:rPr>
              <a:t>场景得到</a:t>
            </a:r>
            <a:r>
              <a:rPr lang="en-US" altLang="zh-CN" sz="3600" kern="0" dirty="0">
                <a:solidFill>
                  <a:srgbClr val="000000"/>
                </a:solidFill>
                <a:latin typeface="微软雅黑 Light" panose="020B0502040204020203" pitchFamily="34" charset="-122"/>
                <a:ea typeface="微软雅黑 Light" panose="020B0502040204020203" pitchFamily="34" charset="-122"/>
              </a:rPr>
              <a:t>2D</a:t>
            </a:r>
            <a:r>
              <a:rPr lang="zh-CN" altLang="en-US" sz="3600" kern="0" dirty="0">
                <a:solidFill>
                  <a:srgbClr val="000000"/>
                </a:solidFill>
                <a:latin typeface="微软雅黑 Light" panose="020B0502040204020203" pitchFamily="34" charset="-122"/>
                <a:ea typeface="微软雅黑 Light" panose="020B0502040204020203" pitchFamily="34" charset="-122"/>
              </a:rPr>
              <a:t>图像</a:t>
            </a:r>
            <a:endParaRPr lang="en-US" altLang="zh-CN" sz="3600" kern="0" dirty="0">
              <a:solidFill>
                <a:srgbClr val="000000"/>
              </a:solidFill>
              <a:latin typeface="微软雅黑 Light" panose="020B0502040204020203" pitchFamily="34" charset="-122"/>
              <a:ea typeface="微软雅黑 Light" panose="020B0502040204020203" pitchFamily="34" charset="-122"/>
            </a:endParaRPr>
          </a:p>
          <a:p>
            <a:pPr marL="571500" indent="-571500" defTabSz="825500" hangingPunct="0">
              <a:spcBef>
                <a:spcPts val="600"/>
              </a:spcBef>
              <a:spcAft>
                <a:spcPts val="600"/>
              </a:spcAft>
              <a:buFont typeface="Arial" panose="020B0604020202020204" pitchFamily="34" charset="0"/>
              <a:buChar char="•"/>
            </a:pPr>
            <a:r>
              <a:rPr lang="zh-CN" altLang="en-US" sz="3600" kern="0" dirty="0">
                <a:solidFill>
                  <a:srgbClr val="000000"/>
                </a:solidFill>
                <a:latin typeface="微软雅黑 Light" panose="020B0502040204020203" pitchFamily="34" charset="-122"/>
                <a:ea typeface="微软雅黑 Light" panose="020B0502040204020203" pitchFamily="34" charset="-122"/>
              </a:rPr>
              <a:t>找到每个物体在屏幕空间的坐标</a:t>
            </a:r>
            <a:endParaRPr lang="en-US" altLang="zh-CN" sz="3600" kern="0" dirty="0">
              <a:solidFill>
                <a:srgbClr val="000000"/>
              </a:solidFill>
              <a:latin typeface="微软雅黑 Light" panose="020B0502040204020203" pitchFamily="34" charset="-122"/>
              <a:ea typeface="微软雅黑 Light" panose="020B0502040204020203" pitchFamily="34" charset="-122"/>
            </a:endParaRPr>
          </a:p>
        </p:txBody>
      </p:sp>
      <p:sp>
        <p:nvSpPr>
          <p:cNvPr id="12" name="The Picture slide"/>
          <p:cNvSpPr txBox="1"/>
          <p:nvPr/>
        </p:nvSpPr>
        <p:spPr>
          <a:xfrm>
            <a:off x="2706624" y="3303123"/>
            <a:ext cx="7839456" cy="1025922"/>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6000" kern="0" cap="all" dirty="0">
                <a:solidFill>
                  <a:srgbClr val="000000"/>
                </a:solidFill>
                <a:latin typeface="微软雅黑" panose="020B0503020204020204" pitchFamily="34" charset="-122"/>
                <a:ea typeface="微软雅黑" panose="020B0503020204020204" pitchFamily="34" charset="-122"/>
              </a:rPr>
              <a:t>把</a:t>
            </a:r>
            <a:r>
              <a:rPr lang="en-US" altLang="zh-CN" sz="6000" kern="0" cap="all" dirty="0">
                <a:solidFill>
                  <a:srgbClr val="000000"/>
                </a:solidFill>
                <a:latin typeface="微软雅黑" panose="020B0503020204020204" pitchFamily="34" charset="-122"/>
                <a:ea typeface="微软雅黑" panose="020B0503020204020204" pitchFamily="34" charset="-122"/>
              </a:rPr>
              <a:t>3D</a:t>
            </a:r>
            <a:r>
              <a:rPr lang="zh-CN" altLang="en-US" sz="6000" kern="0" cap="all" dirty="0">
                <a:solidFill>
                  <a:srgbClr val="000000"/>
                </a:solidFill>
                <a:latin typeface="微软雅黑" panose="020B0503020204020204" pitchFamily="34" charset="-122"/>
                <a:ea typeface="微软雅黑" panose="020B0503020204020204" pitchFamily="34" charset="-122"/>
              </a:rPr>
              <a:t>场景显式到屏幕</a:t>
            </a:r>
            <a:endParaRPr lang="zh-CN" sz="6000" kern="0" cap="all" dirty="0">
              <a:solidFill>
                <a:srgbClr val="000000"/>
              </a:solidFill>
              <a:latin typeface="微软雅黑" panose="020B0503020204020204" pitchFamily="34" charset="-122"/>
              <a:ea typeface="微软雅黑" panose="020B0503020204020204" pitchFamily="34" charset="-122"/>
            </a:endParaRPr>
          </a:p>
        </p:txBody>
      </p:sp>
      <p:sp>
        <p:nvSpPr>
          <p:cNvPr id="13" name="Rectangle"/>
          <p:cNvSpPr/>
          <p:nvPr/>
        </p:nvSpPr>
        <p:spPr>
          <a:xfrm>
            <a:off x="2724912" y="4572000"/>
            <a:ext cx="7104888"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pic>
        <p:nvPicPr>
          <p:cNvPr id="3" name="图片 2">
            <a:extLst>
              <a:ext uri="{FF2B5EF4-FFF2-40B4-BE49-F238E27FC236}">
                <a16:creationId xmlns:a16="http://schemas.microsoft.com/office/drawing/2014/main" id="{490257AD-0F7C-4AE0-BA13-E05D9E5AB52D}"/>
              </a:ext>
            </a:extLst>
          </p:cNvPr>
          <p:cNvPicPr>
            <a:picLocks noChangeAspect="1"/>
          </p:cNvPicPr>
          <p:nvPr/>
        </p:nvPicPr>
        <p:blipFill>
          <a:blip r:embed="rId3"/>
          <a:stretch>
            <a:fillRect/>
          </a:stretch>
        </p:blipFill>
        <p:spPr>
          <a:xfrm>
            <a:off x="12192000" y="3661766"/>
            <a:ext cx="12191999" cy="5225143"/>
          </a:xfrm>
          <a:prstGeom prst="rect">
            <a:avLst/>
          </a:prstGeom>
        </p:spPr>
      </p:pic>
      <p:pic>
        <p:nvPicPr>
          <p:cNvPr id="7" name="Picture 5" descr="C:\Users\ZhaoShuai\Desktop\UE5_Logo.pngUE5_Logo">
            <a:extLst>
              <a:ext uri="{FF2B5EF4-FFF2-40B4-BE49-F238E27FC236}">
                <a16:creationId xmlns:a16="http://schemas.microsoft.com/office/drawing/2014/main" id="{A5FEF6D8-9FC2-4BA0-92E6-EA4BAEFC5509}"/>
              </a:ext>
            </a:extLst>
          </p:cNvPr>
          <p:cNvPicPr>
            <a:picLocks noChangeAspect="1"/>
          </p:cNvPicPr>
          <p:nvPr/>
        </p:nvPicPr>
        <p:blipFill>
          <a:blip r:embed="rId4"/>
          <a:srcRect/>
          <a:stretch>
            <a:fillRect/>
          </a:stretch>
        </p:blipFill>
        <p:spPr>
          <a:xfrm>
            <a:off x="21758275" y="11090275"/>
            <a:ext cx="2625725" cy="2625725"/>
          </a:xfrm>
          <a:prstGeom prst="rect">
            <a:avLst/>
          </a:prstGeom>
          <a:noFill/>
        </p:spPr>
      </p:pic>
    </p:spTree>
    <p:extLst>
      <p:ext uri="{BB962C8B-B14F-4D97-AF65-F5344CB8AC3E}">
        <p14:creationId xmlns:p14="http://schemas.microsoft.com/office/powerpoint/2010/main" val="1040025170"/>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377" name="Rectangle"/>
          <p:cNvSpPr/>
          <p:nvPr/>
        </p:nvSpPr>
        <p:spPr>
          <a:xfrm>
            <a:off x="2035979" y="0"/>
            <a:ext cx="10239288" cy="13716000"/>
          </a:xfrm>
          <a:prstGeom prst="rect">
            <a:avLst/>
          </a:prstGeom>
          <a:solidFill>
            <a:schemeClr val="bg1">
              <a:alpha val="80000"/>
            </a:schemeClr>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dirty="0">
              <a:solidFill>
                <a:srgbClr val="FFFFFF"/>
              </a:solidFill>
              <a:latin typeface="Helvetica"/>
              <a:ea typeface="Helvetica"/>
              <a:cs typeface="Helvetica"/>
              <a:sym typeface="Helvetica"/>
            </a:endParaRPr>
          </a:p>
        </p:txBody>
      </p:sp>
      <p:sp>
        <p:nvSpPr>
          <p:cNvPr id="11"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p:cNvSpPr/>
          <p:nvPr/>
        </p:nvSpPr>
        <p:spPr>
          <a:xfrm>
            <a:off x="2706624" y="4937760"/>
            <a:ext cx="9485376" cy="656590"/>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pPr marL="571500" indent="-571500" defTabSz="825500" hangingPunct="0">
              <a:spcBef>
                <a:spcPts val="600"/>
              </a:spcBef>
              <a:spcAft>
                <a:spcPts val="600"/>
              </a:spcAft>
              <a:buFont typeface="Arial" panose="020B0604020202020204" pitchFamily="34" charset="0"/>
              <a:buChar char="•"/>
            </a:pPr>
            <a:r>
              <a:rPr lang="en-US" altLang="zh-CN" sz="3600" kern="0" dirty="0">
                <a:solidFill>
                  <a:srgbClr val="000000"/>
                </a:solidFill>
                <a:latin typeface="微软雅黑 Light" panose="020B0502040204020203" pitchFamily="34" charset="-122"/>
                <a:ea typeface="微软雅黑 Light" panose="020B0502040204020203" pitchFamily="34" charset="-122"/>
              </a:rPr>
              <a:t>world coordinate system</a:t>
            </a:r>
          </a:p>
        </p:txBody>
      </p:sp>
      <p:sp>
        <p:nvSpPr>
          <p:cNvPr id="12" name="The Picture slide"/>
          <p:cNvSpPr txBox="1"/>
          <p:nvPr/>
        </p:nvSpPr>
        <p:spPr>
          <a:xfrm>
            <a:off x="2706624" y="3303123"/>
            <a:ext cx="7839456" cy="1025922"/>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6000" kern="0" cap="all" dirty="0">
                <a:solidFill>
                  <a:srgbClr val="000000"/>
                </a:solidFill>
                <a:latin typeface="微软雅黑" panose="020B0503020204020204" pitchFamily="34" charset="-122"/>
                <a:ea typeface="微软雅黑" panose="020B0503020204020204" pitchFamily="34" charset="-122"/>
              </a:rPr>
              <a:t>世界坐标</a:t>
            </a:r>
            <a:endParaRPr lang="zh-CN" sz="6000" kern="0" cap="all" dirty="0">
              <a:solidFill>
                <a:srgbClr val="000000"/>
              </a:solidFill>
              <a:latin typeface="微软雅黑" panose="020B0503020204020204" pitchFamily="34" charset="-122"/>
              <a:ea typeface="微软雅黑" panose="020B0503020204020204" pitchFamily="34" charset="-122"/>
            </a:endParaRPr>
          </a:p>
        </p:txBody>
      </p:sp>
      <p:sp>
        <p:nvSpPr>
          <p:cNvPr id="13" name="Rectangle"/>
          <p:cNvSpPr/>
          <p:nvPr/>
        </p:nvSpPr>
        <p:spPr>
          <a:xfrm>
            <a:off x="2724912" y="4572000"/>
            <a:ext cx="7104888"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pic>
        <p:nvPicPr>
          <p:cNvPr id="6" name="图片 5">
            <a:extLst>
              <a:ext uri="{FF2B5EF4-FFF2-40B4-BE49-F238E27FC236}">
                <a16:creationId xmlns:a16="http://schemas.microsoft.com/office/drawing/2014/main" id="{C50F85E9-4A14-411E-AE11-7BF87B7CF8FD}"/>
              </a:ext>
            </a:extLst>
          </p:cNvPr>
          <p:cNvPicPr>
            <a:picLocks noChangeAspect="1"/>
          </p:cNvPicPr>
          <p:nvPr/>
        </p:nvPicPr>
        <p:blipFill>
          <a:blip r:embed="rId3"/>
          <a:stretch>
            <a:fillRect/>
          </a:stretch>
        </p:blipFill>
        <p:spPr>
          <a:xfrm>
            <a:off x="12275266" y="0"/>
            <a:ext cx="12108733" cy="11054080"/>
          </a:xfrm>
          <a:prstGeom prst="rect">
            <a:avLst/>
          </a:prstGeom>
        </p:spPr>
      </p:pic>
      <p:pic>
        <p:nvPicPr>
          <p:cNvPr id="7" name="图片 6">
            <a:extLst>
              <a:ext uri="{FF2B5EF4-FFF2-40B4-BE49-F238E27FC236}">
                <a16:creationId xmlns:a16="http://schemas.microsoft.com/office/drawing/2014/main" id="{AB3F4121-FEE9-4D0B-97DF-BE881B66E3F4}"/>
              </a:ext>
            </a:extLst>
          </p:cNvPr>
          <p:cNvPicPr>
            <a:picLocks noChangeAspect="1"/>
          </p:cNvPicPr>
          <p:nvPr/>
        </p:nvPicPr>
        <p:blipFill>
          <a:blip r:embed="rId4"/>
          <a:stretch>
            <a:fillRect/>
          </a:stretch>
        </p:blipFill>
        <p:spPr>
          <a:xfrm>
            <a:off x="12275267" y="11121390"/>
            <a:ext cx="12108732" cy="2594610"/>
          </a:xfrm>
          <a:prstGeom prst="rect">
            <a:avLst/>
          </a:prstGeom>
        </p:spPr>
      </p:pic>
    </p:spTree>
    <p:extLst>
      <p:ext uri="{BB962C8B-B14F-4D97-AF65-F5344CB8AC3E}">
        <p14:creationId xmlns:p14="http://schemas.microsoft.com/office/powerpoint/2010/main" val="3907477257"/>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377" name="Rectangle"/>
          <p:cNvSpPr/>
          <p:nvPr/>
        </p:nvSpPr>
        <p:spPr>
          <a:xfrm>
            <a:off x="2035979" y="0"/>
            <a:ext cx="10239288" cy="13716000"/>
          </a:xfrm>
          <a:prstGeom prst="rect">
            <a:avLst/>
          </a:prstGeom>
          <a:solidFill>
            <a:schemeClr val="bg1">
              <a:alpha val="80000"/>
            </a:schemeClr>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dirty="0">
              <a:solidFill>
                <a:srgbClr val="FFFFFF"/>
              </a:solidFill>
              <a:latin typeface="Helvetica"/>
              <a:ea typeface="Helvetica"/>
              <a:cs typeface="Helvetica"/>
              <a:sym typeface="Helvetica"/>
            </a:endParaRPr>
          </a:p>
        </p:txBody>
      </p:sp>
      <p:sp>
        <p:nvSpPr>
          <p:cNvPr id="11"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p:cNvSpPr/>
          <p:nvPr/>
        </p:nvSpPr>
        <p:spPr>
          <a:xfrm>
            <a:off x="2706624" y="4937760"/>
            <a:ext cx="9485376" cy="3488134"/>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pPr marL="571500" indent="-571500" defTabSz="825500" hangingPunct="0">
              <a:spcBef>
                <a:spcPts val="600"/>
              </a:spcBef>
              <a:spcAft>
                <a:spcPts val="600"/>
              </a:spcAft>
              <a:buFont typeface="Arial" panose="020B0604020202020204" pitchFamily="34" charset="0"/>
              <a:buChar char="•"/>
            </a:pPr>
            <a:r>
              <a:rPr lang="zh-CN" altLang="en-US" sz="3600" kern="0" dirty="0">
                <a:solidFill>
                  <a:srgbClr val="000000"/>
                </a:solidFill>
                <a:latin typeface="微软雅黑 Light" panose="020B0502040204020203" pitchFamily="34" charset="-122"/>
                <a:ea typeface="微软雅黑 Light" panose="020B0502040204020203" pitchFamily="34" charset="-122"/>
              </a:rPr>
              <a:t>理解移动的两种方式</a:t>
            </a:r>
            <a:endParaRPr lang="en-US" altLang="zh-CN" sz="3600" kern="0" dirty="0">
              <a:solidFill>
                <a:srgbClr val="000000"/>
              </a:solidFill>
              <a:latin typeface="微软雅黑 Light" panose="020B0502040204020203" pitchFamily="34" charset="-122"/>
              <a:ea typeface="微软雅黑 Light" panose="020B0502040204020203" pitchFamily="34" charset="-122"/>
            </a:endParaRPr>
          </a:p>
          <a:p>
            <a:pPr marL="571500" indent="-571500" defTabSz="825500" hangingPunct="0">
              <a:spcBef>
                <a:spcPts val="600"/>
              </a:spcBef>
              <a:spcAft>
                <a:spcPts val="600"/>
              </a:spcAft>
              <a:buFont typeface="Arial" panose="020B0604020202020204" pitchFamily="34" charset="0"/>
              <a:buChar char="•"/>
            </a:pPr>
            <a:r>
              <a:rPr lang="zh-CN" altLang="en-US" sz="3600" kern="0" dirty="0">
                <a:solidFill>
                  <a:srgbClr val="000000"/>
                </a:solidFill>
                <a:latin typeface="微软雅黑 Light" panose="020B0502040204020203" pitchFamily="34" charset="-122"/>
                <a:ea typeface="微软雅黑 Light" panose="020B0502040204020203" pitchFamily="34" charset="-122"/>
              </a:rPr>
              <a:t>点移动 </a:t>
            </a:r>
            <a:r>
              <a:rPr lang="en-US" altLang="zh-CN" sz="3600" kern="0" dirty="0">
                <a:solidFill>
                  <a:srgbClr val="000000"/>
                </a:solidFill>
                <a:latin typeface="微软雅黑 Light" panose="020B0502040204020203" pitchFamily="34" charset="-122"/>
                <a:ea typeface="微软雅黑 Light" panose="020B0502040204020203" pitchFamily="34" charset="-122"/>
              </a:rPr>
              <a:t>vs. </a:t>
            </a:r>
            <a:r>
              <a:rPr lang="zh-CN" altLang="en-US" sz="3600" kern="0" dirty="0">
                <a:solidFill>
                  <a:srgbClr val="000000"/>
                </a:solidFill>
                <a:latin typeface="微软雅黑 Light" panose="020B0502040204020203" pitchFamily="34" charset="-122"/>
                <a:ea typeface="微软雅黑 Light" panose="020B0502040204020203" pitchFamily="34" charset="-122"/>
              </a:rPr>
              <a:t>坐标系移动</a:t>
            </a:r>
            <a:endParaRPr lang="en-US" altLang="zh-CN" sz="3600" kern="0" dirty="0">
              <a:solidFill>
                <a:srgbClr val="000000"/>
              </a:solidFill>
              <a:latin typeface="微软雅黑 Light" panose="020B0502040204020203" pitchFamily="34" charset="-122"/>
              <a:ea typeface="微软雅黑 Light" panose="020B0502040204020203" pitchFamily="34" charset="-122"/>
            </a:endParaRPr>
          </a:p>
          <a:p>
            <a:pPr marL="571500" indent="-571500" defTabSz="825500" hangingPunct="0">
              <a:spcBef>
                <a:spcPts val="600"/>
              </a:spcBef>
              <a:spcAft>
                <a:spcPts val="600"/>
              </a:spcAft>
              <a:buFont typeface="Arial" panose="020B0604020202020204" pitchFamily="34" charset="0"/>
              <a:buChar char="•"/>
            </a:pPr>
            <a:r>
              <a:rPr lang="zh-CN" altLang="en-US" sz="3600" kern="0" dirty="0">
                <a:solidFill>
                  <a:srgbClr val="000000"/>
                </a:solidFill>
                <a:latin typeface="微软雅黑 Light" panose="020B0502040204020203" pitchFamily="34" charset="-122"/>
                <a:ea typeface="微软雅黑 Light" panose="020B0502040204020203" pitchFamily="34" charset="-122"/>
              </a:rPr>
              <a:t>点变换</a:t>
            </a:r>
            <a:r>
              <a:rPr lang="en-US" altLang="zh-CN" sz="3600" kern="0" dirty="0">
                <a:solidFill>
                  <a:srgbClr val="000000"/>
                </a:solidFill>
                <a:latin typeface="微软雅黑 Light" panose="020B0502040204020203" pitchFamily="34" charset="-122"/>
                <a:ea typeface="微软雅黑 Light" panose="020B0502040204020203" pitchFamily="34" charset="-122"/>
              </a:rPr>
              <a:t>——</a:t>
            </a:r>
            <a:r>
              <a:rPr lang="zh-CN" altLang="en-US" sz="3600" kern="0" dirty="0">
                <a:solidFill>
                  <a:srgbClr val="000000"/>
                </a:solidFill>
                <a:latin typeface="微软雅黑 Light" panose="020B0502040204020203" pitchFamily="34" charset="-122"/>
                <a:ea typeface="微软雅黑 Light" panose="020B0502040204020203" pitchFamily="34" charset="-122"/>
              </a:rPr>
              <a:t>找到坐标系内的新坐标</a:t>
            </a:r>
            <a:endParaRPr lang="en-US" altLang="zh-CN" sz="3600" kern="0" dirty="0">
              <a:solidFill>
                <a:srgbClr val="000000"/>
              </a:solidFill>
              <a:latin typeface="微软雅黑 Light" panose="020B0502040204020203" pitchFamily="34" charset="-122"/>
              <a:ea typeface="微软雅黑 Light" panose="020B0502040204020203" pitchFamily="34" charset="-122"/>
            </a:endParaRPr>
          </a:p>
          <a:p>
            <a:pPr marL="571500" indent="-571500" defTabSz="825500" hangingPunct="0">
              <a:spcBef>
                <a:spcPts val="600"/>
              </a:spcBef>
              <a:spcAft>
                <a:spcPts val="600"/>
              </a:spcAft>
              <a:buFont typeface="Arial" panose="020B0604020202020204" pitchFamily="34" charset="0"/>
              <a:buChar char="•"/>
            </a:pPr>
            <a:r>
              <a:rPr lang="zh-CN" altLang="en-US" sz="3600" kern="0" dirty="0">
                <a:solidFill>
                  <a:srgbClr val="000000"/>
                </a:solidFill>
                <a:latin typeface="微软雅黑 Light" panose="020B0502040204020203" pitchFamily="34" charset="-122"/>
                <a:ea typeface="微软雅黑 Light" panose="020B0502040204020203" pitchFamily="34" charset="-122"/>
              </a:rPr>
              <a:t>坐标系变换</a:t>
            </a:r>
            <a:r>
              <a:rPr lang="en-US" altLang="zh-CN" sz="3600" kern="0" dirty="0">
                <a:solidFill>
                  <a:srgbClr val="000000"/>
                </a:solidFill>
                <a:latin typeface="微软雅黑 Light" panose="020B0502040204020203" pitchFamily="34" charset="-122"/>
                <a:ea typeface="微软雅黑 Light" panose="020B0502040204020203" pitchFamily="34" charset="-122"/>
              </a:rPr>
              <a:t>——</a:t>
            </a:r>
            <a:r>
              <a:rPr lang="zh-CN" altLang="en-US" sz="3600" kern="0" dirty="0">
                <a:solidFill>
                  <a:srgbClr val="000000"/>
                </a:solidFill>
                <a:latin typeface="微软雅黑 Light" panose="020B0502040204020203" pitchFamily="34" charset="-122"/>
                <a:ea typeface="微软雅黑 Light" panose="020B0502040204020203" pitchFamily="34" charset="-122"/>
              </a:rPr>
              <a:t>找到点在新坐标系下的坐标</a:t>
            </a:r>
            <a:endParaRPr lang="en-US" altLang="zh-CN" sz="3600" kern="0" dirty="0">
              <a:solidFill>
                <a:srgbClr val="000000"/>
              </a:solidFill>
              <a:latin typeface="微软雅黑 Light" panose="020B0502040204020203" pitchFamily="34" charset="-122"/>
              <a:ea typeface="微软雅黑 Light" panose="020B0502040204020203" pitchFamily="34" charset="-122"/>
            </a:endParaRPr>
          </a:p>
          <a:p>
            <a:pPr marL="571500" indent="-571500" defTabSz="825500" hangingPunct="0">
              <a:spcBef>
                <a:spcPts val="600"/>
              </a:spcBef>
              <a:spcAft>
                <a:spcPts val="600"/>
              </a:spcAft>
              <a:buFont typeface="Arial" panose="020B0604020202020204" pitchFamily="34" charset="0"/>
              <a:buChar char="•"/>
            </a:pPr>
            <a:r>
              <a:rPr lang="zh-CN" altLang="en-US" sz="3600" kern="0" dirty="0">
                <a:solidFill>
                  <a:srgbClr val="000000"/>
                </a:solidFill>
                <a:latin typeface="微软雅黑 Light" panose="020B0502040204020203" pitchFamily="34" charset="-122"/>
                <a:ea typeface="微软雅黑 Light" panose="020B0502040204020203" pitchFamily="34" charset="-122"/>
              </a:rPr>
              <a:t>理解观察变换的关键</a:t>
            </a:r>
            <a:endParaRPr lang="en-US" altLang="zh-CN" sz="3600" kern="0" dirty="0">
              <a:solidFill>
                <a:srgbClr val="000000"/>
              </a:solidFill>
              <a:latin typeface="微软雅黑 Light" panose="020B0502040204020203" pitchFamily="34" charset="-122"/>
              <a:ea typeface="微软雅黑 Light" panose="020B0502040204020203" pitchFamily="34" charset="-122"/>
            </a:endParaRPr>
          </a:p>
        </p:txBody>
      </p:sp>
      <p:sp>
        <p:nvSpPr>
          <p:cNvPr id="12" name="The Picture slide"/>
          <p:cNvSpPr txBox="1"/>
          <p:nvPr/>
        </p:nvSpPr>
        <p:spPr>
          <a:xfrm>
            <a:off x="2706624" y="3303123"/>
            <a:ext cx="7839456" cy="1025922"/>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6000" kern="0" cap="all" dirty="0">
                <a:solidFill>
                  <a:srgbClr val="000000"/>
                </a:solidFill>
                <a:latin typeface="微软雅黑" panose="020B0503020204020204" pitchFamily="34" charset="-122"/>
                <a:ea typeface="微软雅黑" panose="020B0503020204020204" pitchFamily="34" charset="-122"/>
              </a:rPr>
              <a:t>坐标变换</a:t>
            </a:r>
            <a:endParaRPr lang="zh-CN" sz="6000" kern="0" cap="all" dirty="0">
              <a:solidFill>
                <a:srgbClr val="000000"/>
              </a:solidFill>
              <a:latin typeface="微软雅黑" panose="020B0503020204020204" pitchFamily="34" charset="-122"/>
              <a:ea typeface="微软雅黑" panose="020B0503020204020204" pitchFamily="34" charset="-122"/>
            </a:endParaRPr>
          </a:p>
        </p:txBody>
      </p:sp>
      <p:sp>
        <p:nvSpPr>
          <p:cNvPr id="13" name="Rectangle"/>
          <p:cNvSpPr/>
          <p:nvPr/>
        </p:nvSpPr>
        <p:spPr>
          <a:xfrm>
            <a:off x="2724912" y="4572000"/>
            <a:ext cx="7104888"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pic>
        <p:nvPicPr>
          <p:cNvPr id="4" name="图片 3">
            <a:extLst>
              <a:ext uri="{FF2B5EF4-FFF2-40B4-BE49-F238E27FC236}">
                <a16:creationId xmlns:a16="http://schemas.microsoft.com/office/drawing/2014/main" id="{011C3E71-960D-49B2-890C-0AE7B08CA43E}"/>
              </a:ext>
            </a:extLst>
          </p:cNvPr>
          <p:cNvPicPr>
            <a:picLocks noChangeAspect="1"/>
          </p:cNvPicPr>
          <p:nvPr/>
        </p:nvPicPr>
        <p:blipFill>
          <a:blip r:embed="rId3"/>
          <a:stretch>
            <a:fillRect/>
          </a:stretch>
        </p:blipFill>
        <p:spPr>
          <a:xfrm>
            <a:off x="12964200" y="746369"/>
            <a:ext cx="10889448" cy="7165352"/>
          </a:xfrm>
          <a:prstGeom prst="rect">
            <a:avLst/>
          </a:prstGeom>
        </p:spPr>
      </p:pic>
      <p:pic>
        <p:nvPicPr>
          <p:cNvPr id="6" name="图片 5">
            <a:extLst>
              <a:ext uri="{FF2B5EF4-FFF2-40B4-BE49-F238E27FC236}">
                <a16:creationId xmlns:a16="http://schemas.microsoft.com/office/drawing/2014/main" id="{D8C920C5-AC2F-4BAD-92D8-5E2BEE3A837D}"/>
              </a:ext>
            </a:extLst>
          </p:cNvPr>
          <p:cNvPicPr>
            <a:picLocks noChangeAspect="1"/>
          </p:cNvPicPr>
          <p:nvPr/>
        </p:nvPicPr>
        <p:blipFill>
          <a:blip r:embed="rId4"/>
          <a:stretch>
            <a:fillRect/>
          </a:stretch>
        </p:blipFill>
        <p:spPr>
          <a:xfrm>
            <a:off x="12964200" y="8226917"/>
            <a:ext cx="10889448" cy="4364423"/>
          </a:xfrm>
          <a:prstGeom prst="rect">
            <a:avLst/>
          </a:prstGeom>
        </p:spPr>
      </p:pic>
    </p:spTree>
    <p:extLst>
      <p:ext uri="{BB962C8B-B14F-4D97-AF65-F5344CB8AC3E}">
        <p14:creationId xmlns:p14="http://schemas.microsoft.com/office/powerpoint/2010/main" val="3813673545"/>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377" name="Rectangle"/>
          <p:cNvSpPr/>
          <p:nvPr/>
        </p:nvSpPr>
        <p:spPr>
          <a:xfrm>
            <a:off x="2035978" y="0"/>
            <a:ext cx="22348022" cy="13716000"/>
          </a:xfrm>
          <a:prstGeom prst="rect">
            <a:avLst/>
          </a:prstGeom>
          <a:solidFill>
            <a:schemeClr val="bg1">
              <a:alpha val="80000"/>
            </a:schemeClr>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dirty="0">
              <a:solidFill>
                <a:srgbClr val="FFFFFF"/>
              </a:solidFill>
              <a:latin typeface="Helvetica"/>
              <a:ea typeface="Helvetica"/>
              <a:cs typeface="Helvetica"/>
              <a:sym typeface="Helvetica"/>
            </a:endParaRPr>
          </a:p>
        </p:txBody>
      </p:sp>
      <p:sp>
        <p:nvSpPr>
          <p:cNvPr id="11"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p:cNvSpPr/>
          <p:nvPr/>
        </p:nvSpPr>
        <p:spPr>
          <a:xfrm>
            <a:off x="2706624" y="4937760"/>
            <a:ext cx="9485376" cy="656590"/>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pPr marL="571500" indent="-571500" defTabSz="825500" hangingPunct="0">
              <a:spcBef>
                <a:spcPts val="600"/>
              </a:spcBef>
              <a:spcAft>
                <a:spcPts val="600"/>
              </a:spcAft>
              <a:buFont typeface="Arial" panose="020B0604020202020204" pitchFamily="34" charset="0"/>
              <a:buChar char="•"/>
            </a:pPr>
            <a:r>
              <a:rPr lang="en-US" altLang="zh-CN" sz="3600" kern="0" dirty="0">
                <a:solidFill>
                  <a:srgbClr val="000000"/>
                </a:solidFill>
                <a:latin typeface="微软雅黑 Light" panose="020B0502040204020203" pitchFamily="34" charset="-122"/>
                <a:ea typeface="微软雅黑 Light" panose="020B0502040204020203" pitchFamily="34" charset="-122"/>
              </a:rPr>
              <a:t> </a:t>
            </a:r>
          </a:p>
        </p:txBody>
      </p:sp>
      <p:sp>
        <p:nvSpPr>
          <p:cNvPr id="12" name="The Picture slide"/>
          <p:cNvSpPr txBox="1"/>
          <p:nvPr/>
        </p:nvSpPr>
        <p:spPr>
          <a:xfrm>
            <a:off x="2706624" y="3303123"/>
            <a:ext cx="7839456" cy="1025922"/>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6000" kern="0" cap="all" dirty="0">
                <a:solidFill>
                  <a:srgbClr val="000000"/>
                </a:solidFill>
                <a:latin typeface="微软雅黑" panose="020B0503020204020204" pitchFamily="34" charset="-122"/>
                <a:ea typeface="微软雅黑" panose="020B0503020204020204" pitchFamily="34" charset="-122"/>
              </a:rPr>
              <a:t>坐标变换</a:t>
            </a:r>
            <a:endParaRPr lang="zh-CN" sz="6000" kern="0" cap="all" dirty="0">
              <a:solidFill>
                <a:srgbClr val="000000"/>
              </a:solidFill>
              <a:latin typeface="微软雅黑" panose="020B0503020204020204" pitchFamily="34" charset="-122"/>
              <a:ea typeface="微软雅黑" panose="020B0503020204020204" pitchFamily="34" charset="-122"/>
            </a:endParaRPr>
          </a:p>
        </p:txBody>
      </p:sp>
      <p:sp>
        <p:nvSpPr>
          <p:cNvPr id="13" name="Rectangle"/>
          <p:cNvSpPr/>
          <p:nvPr/>
        </p:nvSpPr>
        <p:spPr>
          <a:xfrm>
            <a:off x="2724912" y="4572000"/>
            <a:ext cx="7104888"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pic>
        <p:nvPicPr>
          <p:cNvPr id="6" name="图片 5">
            <a:extLst>
              <a:ext uri="{FF2B5EF4-FFF2-40B4-BE49-F238E27FC236}">
                <a16:creationId xmlns:a16="http://schemas.microsoft.com/office/drawing/2014/main" id="{D8C920C5-AC2F-4BAD-92D8-5E2BEE3A837D}"/>
              </a:ext>
            </a:extLst>
          </p:cNvPr>
          <p:cNvPicPr>
            <a:picLocks noChangeAspect="1"/>
          </p:cNvPicPr>
          <p:nvPr/>
        </p:nvPicPr>
        <p:blipFill>
          <a:blip r:embed="rId3"/>
          <a:stretch>
            <a:fillRect/>
          </a:stretch>
        </p:blipFill>
        <p:spPr>
          <a:xfrm>
            <a:off x="12728421" y="2770528"/>
            <a:ext cx="10889448" cy="4364423"/>
          </a:xfrm>
          <a:prstGeom prst="rect">
            <a:avLst/>
          </a:prstGeom>
        </p:spPr>
      </p:pic>
      <p:pic>
        <p:nvPicPr>
          <p:cNvPr id="8" name="图片 7">
            <a:extLst>
              <a:ext uri="{FF2B5EF4-FFF2-40B4-BE49-F238E27FC236}">
                <a16:creationId xmlns:a16="http://schemas.microsoft.com/office/drawing/2014/main" id="{8874F81A-C560-4292-9D25-8BA5981055AF}"/>
              </a:ext>
            </a:extLst>
          </p:cNvPr>
          <p:cNvPicPr>
            <a:picLocks noChangeAspect="1"/>
          </p:cNvPicPr>
          <p:nvPr/>
        </p:nvPicPr>
        <p:blipFill>
          <a:blip r:embed="rId4"/>
          <a:stretch>
            <a:fillRect/>
          </a:stretch>
        </p:blipFill>
        <p:spPr>
          <a:xfrm>
            <a:off x="2512125" y="5458872"/>
            <a:ext cx="9286995" cy="1087667"/>
          </a:xfrm>
          <a:prstGeom prst="rect">
            <a:avLst/>
          </a:prstGeom>
        </p:spPr>
      </p:pic>
      <p:pic>
        <p:nvPicPr>
          <p:cNvPr id="3" name="图片 2">
            <a:extLst>
              <a:ext uri="{FF2B5EF4-FFF2-40B4-BE49-F238E27FC236}">
                <a16:creationId xmlns:a16="http://schemas.microsoft.com/office/drawing/2014/main" id="{71BAE59E-991E-49AC-B31D-A5C9E4E78E5F}"/>
              </a:ext>
            </a:extLst>
          </p:cNvPr>
          <p:cNvPicPr>
            <a:picLocks noChangeAspect="1"/>
          </p:cNvPicPr>
          <p:nvPr/>
        </p:nvPicPr>
        <p:blipFill>
          <a:blip r:embed="rId5"/>
          <a:stretch>
            <a:fillRect/>
          </a:stretch>
        </p:blipFill>
        <p:spPr>
          <a:xfrm>
            <a:off x="2573823" y="6482757"/>
            <a:ext cx="9163596" cy="1087666"/>
          </a:xfrm>
          <a:prstGeom prst="rect">
            <a:avLst/>
          </a:prstGeom>
        </p:spPr>
      </p:pic>
      <p:pic>
        <p:nvPicPr>
          <p:cNvPr id="7" name="图片 6">
            <a:extLst>
              <a:ext uri="{FF2B5EF4-FFF2-40B4-BE49-F238E27FC236}">
                <a16:creationId xmlns:a16="http://schemas.microsoft.com/office/drawing/2014/main" id="{8BA3237F-C895-4788-9C69-9399DE27EE62}"/>
              </a:ext>
            </a:extLst>
          </p:cNvPr>
          <p:cNvPicPr>
            <a:picLocks noChangeAspect="1"/>
          </p:cNvPicPr>
          <p:nvPr/>
        </p:nvPicPr>
        <p:blipFill>
          <a:blip r:embed="rId6"/>
          <a:stretch>
            <a:fillRect/>
          </a:stretch>
        </p:blipFill>
        <p:spPr>
          <a:xfrm>
            <a:off x="2367007" y="9787917"/>
            <a:ext cx="15806138" cy="2323756"/>
          </a:xfrm>
          <a:prstGeom prst="rect">
            <a:avLst/>
          </a:prstGeom>
        </p:spPr>
      </p:pic>
      <p:pic>
        <p:nvPicPr>
          <p:cNvPr id="10" name="图片 9">
            <a:extLst>
              <a:ext uri="{FF2B5EF4-FFF2-40B4-BE49-F238E27FC236}">
                <a16:creationId xmlns:a16="http://schemas.microsoft.com/office/drawing/2014/main" id="{F37C9E72-AAC2-418E-BDA5-8ECB208F89CA}"/>
              </a:ext>
            </a:extLst>
          </p:cNvPr>
          <p:cNvPicPr>
            <a:picLocks noChangeAspect="1"/>
          </p:cNvPicPr>
          <p:nvPr/>
        </p:nvPicPr>
        <p:blipFill>
          <a:blip r:embed="rId7"/>
          <a:stretch>
            <a:fillRect/>
          </a:stretch>
        </p:blipFill>
        <p:spPr>
          <a:xfrm>
            <a:off x="4041167" y="7783307"/>
            <a:ext cx="6228909" cy="1727548"/>
          </a:xfrm>
          <a:prstGeom prst="rect">
            <a:avLst/>
          </a:prstGeom>
        </p:spPr>
      </p:pic>
      <p:pic>
        <p:nvPicPr>
          <p:cNvPr id="15" name="图片 14">
            <a:extLst>
              <a:ext uri="{FF2B5EF4-FFF2-40B4-BE49-F238E27FC236}">
                <a16:creationId xmlns:a16="http://schemas.microsoft.com/office/drawing/2014/main" id="{3B2EC9C7-FF71-402C-B857-9FCFE1BC292B}"/>
              </a:ext>
            </a:extLst>
          </p:cNvPr>
          <p:cNvPicPr>
            <a:picLocks noChangeAspect="1"/>
          </p:cNvPicPr>
          <p:nvPr/>
        </p:nvPicPr>
        <p:blipFill>
          <a:blip r:embed="rId8"/>
          <a:stretch>
            <a:fillRect/>
          </a:stretch>
        </p:blipFill>
        <p:spPr>
          <a:xfrm>
            <a:off x="14708991" y="7616784"/>
            <a:ext cx="6928308" cy="1894071"/>
          </a:xfrm>
          <a:prstGeom prst="rect">
            <a:avLst/>
          </a:prstGeom>
        </p:spPr>
      </p:pic>
      <p:pic>
        <p:nvPicPr>
          <p:cNvPr id="17" name="Picture 5" descr="C:\Users\ZhaoShuai\Desktop\UE5_Logo.pngUE5_Logo">
            <a:extLst>
              <a:ext uri="{FF2B5EF4-FFF2-40B4-BE49-F238E27FC236}">
                <a16:creationId xmlns:a16="http://schemas.microsoft.com/office/drawing/2014/main" id="{1D4DC8DF-30B8-463C-9738-00DD40271698}"/>
              </a:ext>
            </a:extLst>
          </p:cNvPr>
          <p:cNvPicPr>
            <a:picLocks noChangeAspect="1"/>
          </p:cNvPicPr>
          <p:nvPr/>
        </p:nvPicPr>
        <p:blipFill>
          <a:blip r:embed="rId9"/>
          <a:srcRect/>
          <a:stretch>
            <a:fillRect/>
          </a:stretch>
        </p:blipFill>
        <p:spPr>
          <a:xfrm>
            <a:off x="21758275" y="11090275"/>
            <a:ext cx="2625725" cy="2625725"/>
          </a:xfrm>
          <a:prstGeom prst="rect">
            <a:avLst/>
          </a:prstGeom>
          <a:noFill/>
        </p:spPr>
      </p:pic>
    </p:spTree>
    <p:extLst>
      <p:ext uri="{BB962C8B-B14F-4D97-AF65-F5344CB8AC3E}">
        <p14:creationId xmlns:p14="http://schemas.microsoft.com/office/powerpoint/2010/main" val="75341183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fade">
                                      <p:cBhvr>
                                        <p:cTn id="25"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377" name="Rectangle"/>
          <p:cNvSpPr/>
          <p:nvPr/>
        </p:nvSpPr>
        <p:spPr>
          <a:xfrm>
            <a:off x="2035979" y="0"/>
            <a:ext cx="10239288" cy="13716000"/>
          </a:xfrm>
          <a:prstGeom prst="rect">
            <a:avLst/>
          </a:prstGeom>
          <a:solidFill>
            <a:schemeClr val="bg1">
              <a:alpha val="80000"/>
            </a:schemeClr>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dirty="0">
              <a:solidFill>
                <a:srgbClr val="FFFFFF"/>
              </a:solidFill>
              <a:latin typeface="Helvetica"/>
              <a:ea typeface="Helvetica"/>
              <a:cs typeface="Helvetica"/>
              <a:sym typeface="Helvetica"/>
            </a:endParaRPr>
          </a:p>
        </p:txBody>
      </p:sp>
      <p:sp>
        <p:nvSpPr>
          <p:cNvPr id="11"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p:cNvSpPr/>
          <p:nvPr/>
        </p:nvSpPr>
        <p:spPr>
          <a:xfrm>
            <a:off x="2706624" y="4937760"/>
            <a:ext cx="9485376" cy="656590"/>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pPr marL="571500" indent="-571500" defTabSz="825500" hangingPunct="0">
              <a:spcBef>
                <a:spcPts val="600"/>
              </a:spcBef>
              <a:spcAft>
                <a:spcPts val="600"/>
              </a:spcAft>
              <a:buFont typeface="Arial" panose="020B0604020202020204" pitchFamily="34" charset="0"/>
              <a:buChar char="•"/>
            </a:pPr>
            <a:r>
              <a:rPr lang="zh-CN" altLang="en-US" sz="3600" kern="0" dirty="0">
                <a:solidFill>
                  <a:srgbClr val="000000"/>
                </a:solidFill>
                <a:latin typeface="微软雅黑 Light" panose="020B0502040204020203" pitchFamily="34" charset="-122"/>
                <a:ea typeface="微软雅黑 Light" panose="020B0502040204020203" pitchFamily="34" charset="-122"/>
              </a:rPr>
              <a:t>通过</a:t>
            </a:r>
            <a:r>
              <a:rPr lang="en-US" altLang="zh-CN" sz="3600" kern="0" dirty="0">
                <a:solidFill>
                  <a:srgbClr val="000000"/>
                </a:solidFill>
                <a:latin typeface="微软雅黑 Light" panose="020B0502040204020203" pitchFamily="34" charset="-122"/>
                <a:ea typeface="微软雅黑 Light" panose="020B0502040204020203" pitchFamily="34" charset="-122"/>
              </a:rPr>
              <a:t>Local</a:t>
            </a:r>
            <a:r>
              <a:rPr lang="zh-CN" altLang="en-US" sz="3600" kern="0" dirty="0">
                <a:solidFill>
                  <a:srgbClr val="000000"/>
                </a:solidFill>
                <a:latin typeface="微软雅黑 Light" panose="020B0502040204020203" pitchFamily="34" charset="-122"/>
                <a:ea typeface="微软雅黑 Light" panose="020B0502040204020203" pitchFamily="34" charset="-122"/>
              </a:rPr>
              <a:t>、</a:t>
            </a:r>
            <a:r>
              <a:rPr lang="en-US" altLang="zh-CN" sz="3600" kern="0" dirty="0">
                <a:solidFill>
                  <a:srgbClr val="000000"/>
                </a:solidFill>
                <a:latin typeface="微软雅黑 Light" panose="020B0502040204020203" pitchFamily="34" charset="-122"/>
                <a:ea typeface="微软雅黑 Light" panose="020B0502040204020203" pitchFamily="34" charset="-122"/>
              </a:rPr>
              <a:t>Rot</a:t>
            </a:r>
            <a:r>
              <a:rPr lang="zh-CN" altLang="en-US" sz="3600" kern="0" dirty="0">
                <a:solidFill>
                  <a:srgbClr val="000000"/>
                </a:solidFill>
                <a:latin typeface="微软雅黑 Light" panose="020B0502040204020203" pitchFamily="34" charset="-122"/>
                <a:ea typeface="微软雅黑 Light" panose="020B0502040204020203" pitchFamily="34" charset="-122"/>
              </a:rPr>
              <a:t>、</a:t>
            </a:r>
            <a:r>
              <a:rPr lang="en-US" altLang="zh-CN" sz="3600" kern="0" dirty="0">
                <a:solidFill>
                  <a:srgbClr val="000000"/>
                </a:solidFill>
                <a:latin typeface="微软雅黑 Light" panose="020B0502040204020203" pitchFamily="34" charset="-122"/>
                <a:ea typeface="微软雅黑 Light" panose="020B0502040204020203" pitchFamily="34" charset="-122"/>
              </a:rPr>
              <a:t>Scale</a:t>
            </a:r>
            <a:r>
              <a:rPr lang="zh-CN" altLang="en-US" sz="3600" kern="0" dirty="0">
                <a:solidFill>
                  <a:srgbClr val="000000"/>
                </a:solidFill>
                <a:latin typeface="微软雅黑 Light" panose="020B0502040204020203" pitchFamily="34" charset="-122"/>
                <a:ea typeface="微软雅黑 Light" panose="020B0502040204020203" pitchFamily="34" charset="-122"/>
              </a:rPr>
              <a:t>形式构造了</a:t>
            </a:r>
            <a:endParaRPr lang="en-US" altLang="zh-CN" sz="3600" kern="0" dirty="0">
              <a:solidFill>
                <a:srgbClr val="000000"/>
              </a:solidFill>
              <a:latin typeface="微软雅黑 Light" panose="020B0502040204020203" pitchFamily="34" charset="-122"/>
              <a:ea typeface="微软雅黑 Light" panose="020B0502040204020203" pitchFamily="34" charset="-122"/>
            </a:endParaRPr>
          </a:p>
        </p:txBody>
      </p:sp>
      <p:sp>
        <p:nvSpPr>
          <p:cNvPr id="12" name="The Picture slide"/>
          <p:cNvSpPr txBox="1"/>
          <p:nvPr/>
        </p:nvSpPr>
        <p:spPr>
          <a:xfrm>
            <a:off x="2706624" y="3303123"/>
            <a:ext cx="7839456" cy="1025922"/>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6000" kern="0" cap="all" dirty="0">
                <a:solidFill>
                  <a:srgbClr val="000000"/>
                </a:solidFill>
                <a:latin typeface="微软雅黑" panose="020B0503020204020204" pitchFamily="34" charset="-122"/>
                <a:ea typeface="微软雅黑" panose="020B0503020204020204" pitchFamily="34" charset="-122"/>
              </a:rPr>
              <a:t>坐标变换</a:t>
            </a:r>
            <a:endParaRPr lang="zh-CN" sz="6000" kern="0" cap="all" dirty="0">
              <a:solidFill>
                <a:srgbClr val="000000"/>
              </a:solidFill>
              <a:latin typeface="微软雅黑" panose="020B0503020204020204" pitchFamily="34" charset="-122"/>
              <a:ea typeface="微软雅黑" panose="020B0503020204020204" pitchFamily="34" charset="-122"/>
            </a:endParaRPr>
          </a:p>
        </p:txBody>
      </p:sp>
      <p:sp>
        <p:nvSpPr>
          <p:cNvPr id="13" name="Rectangle"/>
          <p:cNvSpPr/>
          <p:nvPr/>
        </p:nvSpPr>
        <p:spPr>
          <a:xfrm>
            <a:off x="2724912" y="4572000"/>
            <a:ext cx="7104888"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pic>
        <p:nvPicPr>
          <p:cNvPr id="6" name="图片 5">
            <a:extLst>
              <a:ext uri="{FF2B5EF4-FFF2-40B4-BE49-F238E27FC236}">
                <a16:creationId xmlns:a16="http://schemas.microsoft.com/office/drawing/2014/main" id="{962C9B74-2B1C-432A-AAFF-B2B6D83C8083}"/>
              </a:ext>
            </a:extLst>
          </p:cNvPr>
          <p:cNvPicPr>
            <a:picLocks noChangeAspect="1"/>
          </p:cNvPicPr>
          <p:nvPr/>
        </p:nvPicPr>
        <p:blipFill>
          <a:blip r:embed="rId3"/>
          <a:stretch>
            <a:fillRect/>
          </a:stretch>
        </p:blipFill>
        <p:spPr>
          <a:xfrm>
            <a:off x="12275268" y="11121390"/>
            <a:ext cx="12108732" cy="2594610"/>
          </a:xfrm>
          <a:prstGeom prst="rect">
            <a:avLst/>
          </a:prstGeom>
        </p:spPr>
      </p:pic>
      <p:pic>
        <p:nvPicPr>
          <p:cNvPr id="5" name="图片 4">
            <a:extLst>
              <a:ext uri="{FF2B5EF4-FFF2-40B4-BE49-F238E27FC236}">
                <a16:creationId xmlns:a16="http://schemas.microsoft.com/office/drawing/2014/main" id="{6E0FB3AA-D9E8-46E4-8D37-D23FD88D0977}"/>
              </a:ext>
            </a:extLst>
          </p:cNvPr>
          <p:cNvPicPr>
            <a:picLocks noChangeAspect="1"/>
          </p:cNvPicPr>
          <p:nvPr/>
        </p:nvPicPr>
        <p:blipFill>
          <a:blip r:embed="rId4"/>
          <a:stretch>
            <a:fillRect/>
          </a:stretch>
        </p:blipFill>
        <p:spPr>
          <a:xfrm>
            <a:off x="5022718" y="5594350"/>
            <a:ext cx="3724198" cy="1602532"/>
          </a:xfrm>
          <a:prstGeom prst="rect">
            <a:avLst/>
          </a:prstGeom>
        </p:spPr>
      </p:pic>
      <p:sp>
        <p:nvSpPr>
          <p:cNvPr id="14"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a:extLst>
              <a:ext uri="{FF2B5EF4-FFF2-40B4-BE49-F238E27FC236}">
                <a16:creationId xmlns:a16="http://schemas.microsoft.com/office/drawing/2014/main" id="{5A9E6544-2680-4CFF-BCB8-E03704A82B98}"/>
              </a:ext>
            </a:extLst>
          </p:cNvPr>
          <p:cNvSpPr/>
          <p:nvPr/>
        </p:nvSpPr>
        <p:spPr>
          <a:xfrm>
            <a:off x="2706624" y="7275756"/>
            <a:ext cx="9485376" cy="1364476"/>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pPr marL="571500" indent="-571500" defTabSz="825500" hangingPunct="0">
              <a:spcBef>
                <a:spcPts val="600"/>
              </a:spcBef>
              <a:spcAft>
                <a:spcPts val="600"/>
              </a:spcAft>
              <a:buFont typeface="Arial" panose="020B0604020202020204" pitchFamily="34" charset="0"/>
              <a:buChar char="•"/>
            </a:pPr>
            <a:r>
              <a:rPr lang="zh-CN" altLang="en-US" sz="3600" kern="0" dirty="0">
                <a:solidFill>
                  <a:srgbClr val="000000"/>
                </a:solidFill>
                <a:latin typeface="微软雅黑 Light" panose="020B0502040204020203" pitchFamily="34" charset="-122"/>
                <a:ea typeface="微软雅黑 Light" panose="020B0502040204020203" pitchFamily="34" charset="-122"/>
              </a:rPr>
              <a:t>将物体变换到世界坐标系的相应方位</a:t>
            </a:r>
            <a:endParaRPr lang="en-US" altLang="zh-CN" sz="3600" kern="0" dirty="0">
              <a:solidFill>
                <a:srgbClr val="000000"/>
              </a:solidFill>
              <a:latin typeface="微软雅黑 Light" panose="020B0502040204020203" pitchFamily="34" charset="-122"/>
              <a:ea typeface="微软雅黑 Light" panose="020B0502040204020203" pitchFamily="34" charset="-122"/>
            </a:endParaRPr>
          </a:p>
          <a:p>
            <a:pPr marL="571500" indent="-571500" defTabSz="825500" hangingPunct="0">
              <a:spcBef>
                <a:spcPts val="600"/>
              </a:spcBef>
              <a:spcAft>
                <a:spcPts val="600"/>
              </a:spcAft>
              <a:buFont typeface="Arial" panose="020B0604020202020204" pitchFamily="34" charset="0"/>
              <a:buChar char="•"/>
            </a:pPr>
            <a:r>
              <a:rPr lang="zh-CN" altLang="en-US" sz="3600" kern="0" dirty="0">
                <a:solidFill>
                  <a:srgbClr val="000000"/>
                </a:solidFill>
                <a:latin typeface="微软雅黑 Light" panose="020B0502040204020203" pitchFamily="34" charset="-122"/>
                <a:ea typeface="微软雅黑 Light" panose="020B0502040204020203" pitchFamily="34" charset="-122"/>
              </a:rPr>
              <a:t>并获得世界坐标</a:t>
            </a:r>
            <a:endParaRPr lang="en-US" altLang="zh-CN" sz="3600" kern="0" dirty="0">
              <a:solidFill>
                <a:srgbClr val="000000"/>
              </a:solidFill>
              <a:latin typeface="微软雅黑 Light" panose="020B0502040204020203" pitchFamily="34" charset="-122"/>
              <a:ea typeface="微软雅黑 Light" panose="020B0502040204020203" pitchFamily="34" charset="-122"/>
            </a:endParaRPr>
          </a:p>
        </p:txBody>
      </p:sp>
      <p:sp>
        <p:nvSpPr>
          <p:cNvPr id="1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a:extLst>
              <a:ext uri="{FF2B5EF4-FFF2-40B4-BE49-F238E27FC236}">
                <a16:creationId xmlns:a16="http://schemas.microsoft.com/office/drawing/2014/main" id="{FC0BC787-AEA3-4C1E-B9B9-11DF5AD802AE}"/>
              </a:ext>
            </a:extLst>
          </p:cNvPr>
          <p:cNvSpPr/>
          <p:nvPr/>
        </p:nvSpPr>
        <p:spPr>
          <a:xfrm>
            <a:off x="2724912" y="10532110"/>
            <a:ext cx="9485376" cy="656590"/>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pPr marL="571500" indent="-571500" defTabSz="825500" hangingPunct="0">
              <a:spcBef>
                <a:spcPts val="600"/>
              </a:spcBef>
              <a:spcAft>
                <a:spcPts val="600"/>
              </a:spcAft>
              <a:buFont typeface="Arial" panose="020B0604020202020204" pitchFamily="34" charset="0"/>
              <a:buChar char="•"/>
            </a:pPr>
            <a:r>
              <a:rPr lang="zh-CN" altLang="en-US" sz="3600" kern="0" dirty="0">
                <a:solidFill>
                  <a:srgbClr val="000000"/>
                </a:solidFill>
                <a:latin typeface="微软雅黑 Light" panose="020B0502040204020203" pitchFamily="34" charset="-122"/>
                <a:ea typeface="微软雅黑 Light" panose="020B0502040204020203" pitchFamily="34" charset="-122"/>
              </a:rPr>
              <a:t>这就是</a:t>
            </a:r>
            <a:r>
              <a:rPr lang="en-US" altLang="zh-CN" sz="3600" kern="0" dirty="0">
                <a:solidFill>
                  <a:srgbClr val="000000"/>
                </a:solidFill>
                <a:latin typeface="微软雅黑 Light" panose="020B0502040204020203" pitchFamily="34" charset="-122"/>
                <a:ea typeface="微软雅黑 Light" panose="020B0502040204020203" pitchFamily="34" charset="-122"/>
              </a:rPr>
              <a:t>Model Transformation</a:t>
            </a:r>
          </a:p>
        </p:txBody>
      </p:sp>
      <p:pic>
        <p:nvPicPr>
          <p:cNvPr id="8" name="图片 7">
            <a:extLst>
              <a:ext uri="{FF2B5EF4-FFF2-40B4-BE49-F238E27FC236}">
                <a16:creationId xmlns:a16="http://schemas.microsoft.com/office/drawing/2014/main" id="{B78FB52F-8749-4686-9155-1FDAC4341040}"/>
              </a:ext>
            </a:extLst>
          </p:cNvPr>
          <p:cNvPicPr>
            <a:picLocks noChangeAspect="1"/>
          </p:cNvPicPr>
          <p:nvPr/>
        </p:nvPicPr>
        <p:blipFill>
          <a:blip r:embed="rId5"/>
          <a:stretch>
            <a:fillRect/>
          </a:stretch>
        </p:blipFill>
        <p:spPr>
          <a:xfrm>
            <a:off x="3205460" y="8719106"/>
            <a:ext cx="7358713" cy="1590431"/>
          </a:xfrm>
          <a:prstGeom prst="rect">
            <a:avLst/>
          </a:prstGeom>
        </p:spPr>
      </p:pic>
      <p:pic>
        <p:nvPicPr>
          <p:cNvPr id="16" name="图片 15">
            <a:extLst>
              <a:ext uri="{FF2B5EF4-FFF2-40B4-BE49-F238E27FC236}">
                <a16:creationId xmlns:a16="http://schemas.microsoft.com/office/drawing/2014/main" id="{56907C58-126A-4021-BB82-3F26A72F6D0D}"/>
              </a:ext>
            </a:extLst>
          </p:cNvPr>
          <p:cNvPicPr>
            <a:picLocks noChangeAspect="1"/>
          </p:cNvPicPr>
          <p:nvPr/>
        </p:nvPicPr>
        <p:blipFill>
          <a:blip r:embed="rId6"/>
          <a:stretch>
            <a:fillRect/>
          </a:stretch>
        </p:blipFill>
        <p:spPr>
          <a:xfrm>
            <a:off x="12275266" y="0"/>
            <a:ext cx="12108733" cy="11054080"/>
          </a:xfrm>
          <a:prstGeom prst="rect">
            <a:avLst/>
          </a:prstGeom>
        </p:spPr>
      </p:pic>
      <p:cxnSp>
        <p:nvCxnSpPr>
          <p:cNvPr id="10" name="直接箭头连接符 9">
            <a:extLst>
              <a:ext uri="{FF2B5EF4-FFF2-40B4-BE49-F238E27FC236}">
                <a16:creationId xmlns:a16="http://schemas.microsoft.com/office/drawing/2014/main" id="{992BE517-E1F9-422A-8F0E-E21FB9AEC93A}"/>
              </a:ext>
            </a:extLst>
          </p:cNvPr>
          <p:cNvCxnSpPr/>
          <p:nvPr/>
        </p:nvCxnSpPr>
        <p:spPr>
          <a:xfrm flipV="1">
            <a:off x="18100431" y="3118338"/>
            <a:ext cx="0" cy="4157418"/>
          </a:xfrm>
          <a:prstGeom prst="straightConnector1">
            <a:avLst/>
          </a:prstGeom>
          <a:noFill/>
          <a:ln w="76200" cap="flat">
            <a:solidFill>
              <a:srgbClr val="FF0000"/>
            </a:solidFill>
            <a:prstDash val="solid"/>
            <a:miter lim="400000"/>
            <a:tailEnd type="triangle"/>
          </a:ln>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249200916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par>
                                <p:cTn id="13" presetID="10"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377" name="Rectangle"/>
          <p:cNvSpPr/>
          <p:nvPr/>
        </p:nvSpPr>
        <p:spPr>
          <a:xfrm>
            <a:off x="2035979" y="0"/>
            <a:ext cx="10239288" cy="13716000"/>
          </a:xfrm>
          <a:prstGeom prst="rect">
            <a:avLst/>
          </a:prstGeom>
          <a:solidFill>
            <a:schemeClr val="bg1">
              <a:alpha val="80000"/>
            </a:schemeClr>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dirty="0">
              <a:solidFill>
                <a:srgbClr val="FFFFFF"/>
              </a:solidFill>
              <a:latin typeface="Helvetica"/>
              <a:ea typeface="Helvetica"/>
              <a:cs typeface="Helvetica"/>
              <a:sym typeface="Helvetica"/>
            </a:endParaRPr>
          </a:p>
        </p:txBody>
      </p:sp>
      <p:sp>
        <p:nvSpPr>
          <p:cNvPr id="11"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p:cNvSpPr/>
          <p:nvPr/>
        </p:nvSpPr>
        <p:spPr>
          <a:xfrm>
            <a:off x="2706624" y="4937760"/>
            <a:ext cx="9485376" cy="656590"/>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pPr marL="571500" indent="-571500" defTabSz="825500" hangingPunct="0">
              <a:spcBef>
                <a:spcPts val="600"/>
              </a:spcBef>
              <a:spcAft>
                <a:spcPts val="600"/>
              </a:spcAft>
              <a:buFont typeface="Arial" panose="020B0604020202020204" pitchFamily="34" charset="0"/>
              <a:buChar char="•"/>
            </a:pPr>
            <a:r>
              <a:rPr lang="zh-CN" altLang="en-US" sz="3600" kern="0" dirty="0">
                <a:solidFill>
                  <a:srgbClr val="000000"/>
                </a:solidFill>
                <a:latin typeface="微软雅黑 Light" panose="020B0502040204020203" pitchFamily="34" charset="-122"/>
                <a:ea typeface="微软雅黑 Light" panose="020B0502040204020203" pitchFamily="34" charset="-122"/>
              </a:rPr>
              <a:t>还差什么？</a:t>
            </a:r>
            <a:endParaRPr lang="en-US" altLang="zh-CN" sz="3600" kern="0" dirty="0">
              <a:solidFill>
                <a:srgbClr val="000000"/>
              </a:solidFill>
              <a:latin typeface="微软雅黑 Light" panose="020B0502040204020203" pitchFamily="34" charset="-122"/>
              <a:ea typeface="微软雅黑 Light" panose="020B0502040204020203" pitchFamily="34" charset="-122"/>
            </a:endParaRPr>
          </a:p>
        </p:txBody>
      </p:sp>
      <p:sp>
        <p:nvSpPr>
          <p:cNvPr id="12" name="The Picture slide"/>
          <p:cNvSpPr txBox="1"/>
          <p:nvPr/>
        </p:nvSpPr>
        <p:spPr>
          <a:xfrm>
            <a:off x="2706624" y="3303123"/>
            <a:ext cx="7839456" cy="1025922"/>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6000" kern="0" cap="all" dirty="0">
                <a:solidFill>
                  <a:srgbClr val="000000"/>
                </a:solidFill>
                <a:latin typeface="微软雅黑" panose="020B0503020204020204" pitchFamily="34" charset="-122"/>
                <a:ea typeface="微软雅黑" panose="020B0503020204020204" pitchFamily="34" charset="-122"/>
              </a:rPr>
              <a:t>坐标变换</a:t>
            </a:r>
            <a:endParaRPr lang="zh-CN" sz="6000" kern="0" cap="all" dirty="0">
              <a:solidFill>
                <a:srgbClr val="000000"/>
              </a:solidFill>
              <a:latin typeface="微软雅黑" panose="020B0503020204020204" pitchFamily="34" charset="-122"/>
              <a:ea typeface="微软雅黑" panose="020B0503020204020204" pitchFamily="34" charset="-122"/>
            </a:endParaRPr>
          </a:p>
        </p:txBody>
      </p:sp>
      <p:sp>
        <p:nvSpPr>
          <p:cNvPr id="13" name="Rectangle"/>
          <p:cNvSpPr/>
          <p:nvPr/>
        </p:nvSpPr>
        <p:spPr>
          <a:xfrm>
            <a:off x="2724912" y="4572000"/>
            <a:ext cx="7104888"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pic>
        <p:nvPicPr>
          <p:cNvPr id="6" name="图片 5">
            <a:extLst>
              <a:ext uri="{FF2B5EF4-FFF2-40B4-BE49-F238E27FC236}">
                <a16:creationId xmlns:a16="http://schemas.microsoft.com/office/drawing/2014/main" id="{DA33899D-367F-4F25-AA15-0EE3421E1605}"/>
              </a:ext>
            </a:extLst>
          </p:cNvPr>
          <p:cNvPicPr>
            <a:picLocks noChangeAspect="1"/>
          </p:cNvPicPr>
          <p:nvPr/>
        </p:nvPicPr>
        <p:blipFill>
          <a:blip r:embed="rId3"/>
          <a:stretch>
            <a:fillRect/>
          </a:stretch>
        </p:blipFill>
        <p:spPr>
          <a:xfrm>
            <a:off x="12275268" y="711282"/>
            <a:ext cx="12108732" cy="5189457"/>
          </a:xfrm>
          <a:prstGeom prst="rect">
            <a:avLst/>
          </a:prstGeom>
        </p:spPr>
      </p:pic>
      <p:sp>
        <p:nvSpPr>
          <p:cNvPr id="7"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a:extLst>
              <a:ext uri="{FF2B5EF4-FFF2-40B4-BE49-F238E27FC236}">
                <a16:creationId xmlns:a16="http://schemas.microsoft.com/office/drawing/2014/main" id="{25417D1E-FEC6-489C-82A5-0CF97DB57C19}"/>
              </a:ext>
            </a:extLst>
          </p:cNvPr>
          <p:cNvSpPr/>
          <p:nvPr/>
        </p:nvSpPr>
        <p:spPr>
          <a:xfrm>
            <a:off x="2706624" y="5642651"/>
            <a:ext cx="9485376" cy="656590"/>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pPr marL="571500" indent="-571500" defTabSz="825500" hangingPunct="0">
              <a:spcBef>
                <a:spcPts val="600"/>
              </a:spcBef>
              <a:spcAft>
                <a:spcPts val="600"/>
              </a:spcAft>
              <a:buFont typeface="Arial" panose="020B0604020202020204" pitchFamily="34" charset="0"/>
              <a:buChar char="•"/>
            </a:pPr>
            <a:r>
              <a:rPr lang="zh-CN" altLang="en-US" sz="3600" kern="0" dirty="0">
                <a:solidFill>
                  <a:srgbClr val="000000"/>
                </a:solidFill>
                <a:latin typeface="微软雅黑 Light" panose="020B0502040204020203" pitchFamily="34" charset="-122"/>
                <a:ea typeface="微软雅黑 Light" panose="020B0502040204020203" pitchFamily="34" charset="-122"/>
              </a:rPr>
              <a:t>世界空间</a:t>
            </a:r>
            <a:r>
              <a:rPr lang="en-US" altLang="zh-CN" sz="3600" kern="0" dirty="0">
                <a:solidFill>
                  <a:srgbClr val="000000"/>
                </a:solidFill>
                <a:latin typeface="微软雅黑 Light" panose="020B0502040204020203" pitchFamily="34" charset="-122"/>
                <a:ea typeface="微软雅黑 Light" panose="020B0502040204020203" pitchFamily="34" charset="-122"/>
                <a:sym typeface="Wingdings" panose="05000000000000000000" pitchFamily="2" charset="2"/>
              </a:rPr>
              <a:t></a:t>
            </a:r>
            <a:r>
              <a:rPr lang="zh-CN" altLang="en-US" sz="3600" kern="0" dirty="0">
                <a:solidFill>
                  <a:srgbClr val="000000"/>
                </a:solidFill>
                <a:latin typeface="微软雅黑 Light" panose="020B0502040204020203" pitchFamily="34" charset="-122"/>
                <a:ea typeface="微软雅黑 Light" panose="020B0502040204020203" pitchFamily="34" charset="-122"/>
              </a:rPr>
              <a:t>相机空间</a:t>
            </a:r>
            <a:r>
              <a:rPr lang="en-US" altLang="zh-CN" sz="3600" kern="0" dirty="0">
                <a:solidFill>
                  <a:srgbClr val="000000"/>
                </a:solidFill>
                <a:latin typeface="微软雅黑 Light" panose="020B0502040204020203" pitchFamily="34" charset="-122"/>
                <a:ea typeface="微软雅黑 Light" panose="020B0502040204020203" pitchFamily="34" charset="-122"/>
              </a:rPr>
              <a:t>——</a:t>
            </a:r>
            <a:r>
              <a:rPr lang="zh-CN" altLang="en-US" sz="3600" kern="0" dirty="0">
                <a:solidFill>
                  <a:srgbClr val="000000"/>
                </a:solidFill>
                <a:latin typeface="微软雅黑 Light" panose="020B0502040204020203" pitchFamily="34" charset="-122"/>
                <a:ea typeface="微软雅黑 Light" panose="020B0502040204020203" pitchFamily="34" charset="-122"/>
              </a:rPr>
              <a:t>相机变换</a:t>
            </a:r>
            <a:endParaRPr lang="en-US" altLang="zh-CN" sz="3600" kern="0" dirty="0">
              <a:solidFill>
                <a:srgbClr val="000000"/>
              </a:solidFill>
              <a:latin typeface="微软雅黑 Light" panose="020B0502040204020203" pitchFamily="34" charset="-122"/>
              <a:ea typeface="微软雅黑 Light" panose="020B0502040204020203" pitchFamily="34" charset="-122"/>
            </a:endParaRPr>
          </a:p>
        </p:txBody>
      </p:sp>
      <p:sp>
        <p:nvSpPr>
          <p:cNvPr id="8"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a:extLst>
              <a:ext uri="{FF2B5EF4-FFF2-40B4-BE49-F238E27FC236}">
                <a16:creationId xmlns:a16="http://schemas.microsoft.com/office/drawing/2014/main" id="{2B43D935-AC56-4E88-982A-B96D5CD57802}"/>
              </a:ext>
            </a:extLst>
          </p:cNvPr>
          <p:cNvSpPr/>
          <p:nvPr/>
        </p:nvSpPr>
        <p:spPr>
          <a:xfrm>
            <a:off x="2706624" y="6347542"/>
            <a:ext cx="9485376" cy="656590"/>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pPr marL="571500" indent="-571500" defTabSz="825500" hangingPunct="0">
              <a:spcBef>
                <a:spcPts val="600"/>
              </a:spcBef>
              <a:spcAft>
                <a:spcPts val="600"/>
              </a:spcAft>
              <a:buFont typeface="Arial" panose="020B0604020202020204" pitchFamily="34" charset="0"/>
              <a:buChar char="•"/>
            </a:pPr>
            <a:r>
              <a:rPr lang="zh-CN" altLang="en-US" sz="3600" kern="0" dirty="0">
                <a:solidFill>
                  <a:srgbClr val="000000"/>
                </a:solidFill>
                <a:latin typeface="微软雅黑 Light" panose="020B0502040204020203" pitchFamily="34" charset="-122"/>
                <a:ea typeface="微软雅黑 Light" panose="020B0502040204020203" pitchFamily="34" charset="-122"/>
              </a:rPr>
              <a:t>相机空间</a:t>
            </a:r>
            <a:r>
              <a:rPr lang="en-US" altLang="zh-CN" sz="3600" kern="0" dirty="0">
                <a:solidFill>
                  <a:srgbClr val="000000"/>
                </a:solidFill>
                <a:latin typeface="微软雅黑 Light" panose="020B0502040204020203" pitchFamily="34" charset="-122"/>
                <a:ea typeface="微软雅黑 Light" panose="020B0502040204020203" pitchFamily="34" charset="-122"/>
                <a:sym typeface="Wingdings" panose="05000000000000000000" pitchFamily="2" charset="2"/>
              </a:rPr>
              <a:t></a:t>
            </a:r>
            <a:r>
              <a:rPr lang="zh-CN" altLang="en-US" sz="3600" kern="0" dirty="0">
                <a:solidFill>
                  <a:srgbClr val="000000"/>
                </a:solidFill>
                <a:latin typeface="微软雅黑 Light" panose="020B0502040204020203" pitchFamily="34" charset="-122"/>
                <a:ea typeface="微软雅黑 Light" panose="020B0502040204020203" pitchFamily="34" charset="-122"/>
                <a:sym typeface="Wingdings" panose="05000000000000000000" pitchFamily="2" charset="2"/>
              </a:rPr>
              <a:t>裁剪空间</a:t>
            </a:r>
            <a:r>
              <a:rPr lang="en-US" altLang="zh-CN" sz="3600" kern="0" dirty="0">
                <a:solidFill>
                  <a:srgbClr val="000000"/>
                </a:solidFill>
                <a:latin typeface="微软雅黑 Light" panose="020B0502040204020203" pitchFamily="34" charset="-122"/>
                <a:ea typeface="微软雅黑 Light" panose="020B0502040204020203" pitchFamily="34" charset="-122"/>
                <a:sym typeface="Wingdings" panose="05000000000000000000" pitchFamily="2" charset="2"/>
              </a:rPr>
              <a:t>——</a:t>
            </a:r>
            <a:r>
              <a:rPr lang="zh-CN" altLang="en-US" sz="3600" kern="0" dirty="0">
                <a:solidFill>
                  <a:srgbClr val="000000"/>
                </a:solidFill>
                <a:latin typeface="微软雅黑 Light" panose="020B0502040204020203" pitchFamily="34" charset="-122"/>
                <a:ea typeface="微软雅黑 Light" panose="020B0502040204020203" pitchFamily="34" charset="-122"/>
                <a:sym typeface="Wingdings" panose="05000000000000000000" pitchFamily="2" charset="2"/>
              </a:rPr>
              <a:t>投影变换</a:t>
            </a:r>
            <a:endParaRPr lang="en-US" altLang="zh-CN" sz="3600" kern="0" dirty="0">
              <a:solidFill>
                <a:srgbClr val="000000"/>
              </a:solidFill>
              <a:latin typeface="微软雅黑 Light" panose="020B0502040204020203" pitchFamily="34" charset="-122"/>
              <a:ea typeface="微软雅黑 Light" panose="020B0502040204020203" pitchFamily="34" charset="-122"/>
            </a:endParaRPr>
          </a:p>
        </p:txBody>
      </p:sp>
      <p:sp>
        <p:nvSpPr>
          <p:cNvPr id="9"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a:extLst>
              <a:ext uri="{FF2B5EF4-FFF2-40B4-BE49-F238E27FC236}">
                <a16:creationId xmlns:a16="http://schemas.microsoft.com/office/drawing/2014/main" id="{D8959971-7F45-4431-8D21-D8DA0D43CBE2}"/>
              </a:ext>
            </a:extLst>
          </p:cNvPr>
          <p:cNvSpPr/>
          <p:nvPr/>
        </p:nvSpPr>
        <p:spPr>
          <a:xfrm>
            <a:off x="2706624" y="7052433"/>
            <a:ext cx="9485376" cy="656590"/>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pPr marL="571500" indent="-571500" defTabSz="825500" hangingPunct="0">
              <a:spcBef>
                <a:spcPts val="600"/>
              </a:spcBef>
              <a:spcAft>
                <a:spcPts val="600"/>
              </a:spcAft>
              <a:buFont typeface="Arial" panose="020B0604020202020204" pitchFamily="34" charset="0"/>
              <a:buChar char="•"/>
            </a:pPr>
            <a:r>
              <a:rPr lang="zh-CN" altLang="en-US" sz="3600" kern="0" dirty="0">
                <a:solidFill>
                  <a:srgbClr val="000000"/>
                </a:solidFill>
                <a:latin typeface="微软雅黑 Light" panose="020B0502040204020203" pitchFamily="34" charset="-122"/>
                <a:ea typeface="微软雅黑 Light" panose="020B0502040204020203" pitchFamily="34" charset="-122"/>
                <a:sym typeface="Wingdings" panose="05000000000000000000" pitchFamily="2" charset="2"/>
              </a:rPr>
              <a:t>裁剪空间</a:t>
            </a:r>
            <a:r>
              <a:rPr lang="en-US" altLang="zh-CN" sz="3600" kern="0" dirty="0">
                <a:solidFill>
                  <a:srgbClr val="000000"/>
                </a:solidFill>
                <a:latin typeface="微软雅黑 Light" panose="020B0502040204020203" pitchFamily="34" charset="-122"/>
                <a:ea typeface="微软雅黑 Light" panose="020B0502040204020203" pitchFamily="34" charset="-122"/>
                <a:sym typeface="Wingdings" panose="05000000000000000000" pitchFamily="2" charset="2"/>
              </a:rPr>
              <a:t>NDC——</a:t>
            </a:r>
            <a:r>
              <a:rPr lang="zh-CN" altLang="en-US" sz="3600" kern="0" dirty="0">
                <a:solidFill>
                  <a:srgbClr val="000000"/>
                </a:solidFill>
                <a:latin typeface="微软雅黑 Light" panose="020B0502040204020203" pitchFamily="34" charset="-122"/>
                <a:ea typeface="微软雅黑 Light" panose="020B0502040204020203" pitchFamily="34" charset="-122"/>
                <a:sym typeface="Wingdings" panose="05000000000000000000" pitchFamily="2" charset="2"/>
              </a:rPr>
              <a:t>透视变换</a:t>
            </a:r>
            <a:endParaRPr lang="en-US" altLang="zh-CN" sz="3600" kern="0" dirty="0">
              <a:solidFill>
                <a:srgbClr val="000000"/>
              </a:solidFill>
              <a:latin typeface="微软雅黑 Light" panose="020B0502040204020203" pitchFamily="34" charset="-122"/>
              <a:ea typeface="微软雅黑 Light" panose="020B0502040204020203" pitchFamily="34" charset="-122"/>
            </a:endParaRPr>
          </a:p>
        </p:txBody>
      </p:sp>
      <p:sp>
        <p:nvSpPr>
          <p:cNvPr id="10"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a:extLst>
              <a:ext uri="{FF2B5EF4-FFF2-40B4-BE49-F238E27FC236}">
                <a16:creationId xmlns:a16="http://schemas.microsoft.com/office/drawing/2014/main" id="{9140706E-3193-4D45-9740-9DE908CCBBF0}"/>
              </a:ext>
            </a:extLst>
          </p:cNvPr>
          <p:cNvSpPr/>
          <p:nvPr/>
        </p:nvSpPr>
        <p:spPr>
          <a:xfrm>
            <a:off x="2706624" y="7757324"/>
            <a:ext cx="9485376" cy="656590"/>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pPr marL="571500" indent="-571500" defTabSz="825500" hangingPunct="0">
              <a:spcBef>
                <a:spcPts val="600"/>
              </a:spcBef>
              <a:spcAft>
                <a:spcPts val="600"/>
              </a:spcAft>
              <a:buFont typeface="Arial" panose="020B0604020202020204" pitchFamily="34" charset="0"/>
              <a:buChar char="•"/>
            </a:pPr>
            <a:r>
              <a:rPr lang="en-US" altLang="zh-CN" sz="3600" kern="0" dirty="0" err="1">
                <a:solidFill>
                  <a:srgbClr val="000000"/>
                </a:solidFill>
                <a:latin typeface="微软雅黑 Light" panose="020B0502040204020203" pitchFamily="34" charset="-122"/>
                <a:ea typeface="微软雅黑 Light" panose="020B0502040204020203" pitchFamily="34" charset="-122"/>
                <a:sym typeface="Wingdings" panose="05000000000000000000" pitchFamily="2" charset="2"/>
              </a:rPr>
              <a:t>NDCViewport</a:t>
            </a:r>
            <a:r>
              <a:rPr lang="en-US" altLang="zh-CN" sz="3600" kern="0" dirty="0">
                <a:solidFill>
                  <a:srgbClr val="000000"/>
                </a:solidFill>
                <a:latin typeface="微软雅黑 Light" panose="020B0502040204020203" pitchFamily="34" charset="-122"/>
                <a:ea typeface="微软雅黑 Light" panose="020B0502040204020203" pitchFamily="34" charset="-122"/>
                <a:sym typeface="Wingdings" panose="05000000000000000000" pitchFamily="2" charset="2"/>
              </a:rPr>
              <a:t>——</a:t>
            </a:r>
            <a:r>
              <a:rPr lang="zh-CN" altLang="en-US" sz="3600" kern="0" dirty="0">
                <a:solidFill>
                  <a:srgbClr val="000000"/>
                </a:solidFill>
                <a:latin typeface="微软雅黑 Light" panose="020B0502040204020203" pitchFamily="34" charset="-122"/>
                <a:ea typeface="微软雅黑 Light" panose="020B0502040204020203" pitchFamily="34" charset="-122"/>
                <a:sym typeface="Wingdings" panose="05000000000000000000" pitchFamily="2" charset="2"/>
              </a:rPr>
              <a:t>视口变换</a:t>
            </a:r>
            <a:endParaRPr lang="en-US" altLang="zh-CN" sz="3600" kern="0" dirty="0">
              <a:solidFill>
                <a:srgbClr val="000000"/>
              </a:solidFill>
              <a:latin typeface="微软雅黑 Light" panose="020B0502040204020203" pitchFamily="34" charset="-122"/>
              <a:ea typeface="微软雅黑 Light" panose="020B0502040204020203" pitchFamily="34" charset="-122"/>
            </a:endParaRPr>
          </a:p>
        </p:txBody>
      </p:sp>
      <p:pic>
        <p:nvPicPr>
          <p:cNvPr id="3" name="图片 2">
            <a:extLst>
              <a:ext uri="{FF2B5EF4-FFF2-40B4-BE49-F238E27FC236}">
                <a16:creationId xmlns:a16="http://schemas.microsoft.com/office/drawing/2014/main" id="{AD0F165B-262C-44A2-A8C4-CF398C3BF5DA}"/>
              </a:ext>
            </a:extLst>
          </p:cNvPr>
          <p:cNvPicPr>
            <a:picLocks noChangeAspect="1"/>
          </p:cNvPicPr>
          <p:nvPr/>
        </p:nvPicPr>
        <p:blipFill>
          <a:blip r:embed="rId4"/>
          <a:stretch>
            <a:fillRect/>
          </a:stretch>
        </p:blipFill>
        <p:spPr>
          <a:xfrm>
            <a:off x="12275267" y="6151532"/>
            <a:ext cx="12108732" cy="7313675"/>
          </a:xfrm>
          <a:prstGeom prst="rect">
            <a:avLst/>
          </a:prstGeom>
        </p:spPr>
      </p:pic>
      <p:sp>
        <p:nvSpPr>
          <p:cNvPr id="4" name="矩形 3">
            <a:extLst>
              <a:ext uri="{FF2B5EF4-FFF2-40B4-BE49-F238E27FC236}">
                <a16:creationId xmlns:a16="http://schemas.microsoft.com/office/drawing/2014/main" id="{17168AA1-60EF-4324-AA57-CCCA556709AF}"/>
              </a:ext>
            </a:extLst>
          </p:cNvPr>
          <p:cNvSpPr/>
          <p:nvPr/>
        </p:nvSpPr>
        <p:spPr>
          <a:xfrm>
            <a:off x="2706623" y="5618501"/>
            <a:ext cx="7839456" cy="1409782"/>
          </a:xfrm>
          <a:prstGeom prst="rect">
            <a:avLst/>
          </a:prstGeom>
          <a:solidFill>
            <a:srgbClr val="FF0000">
              <a:alpha val="10000"/>
            </a:srgbClr>
          </a:solid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dirty="0">
              <a:ln>
                <a:noFill/>
              </a:ln>
              <a:solidFill>
                <a:srgbClr val="FFFFFF"/>
              </a:solidFill>
              <a:effectLst/>
              <a:uFillTx/>
              <a:latin typeface="Helvetica"/>
              <a:ea typeface="Helvetica"/>
              <a:cs typeface="Helvetica"/>
              <a:sym typeface="Helvetica"/>
            </a:endParaRPr>
          </a:p>
        </p:txBody>
      </p:sp>
      <p:pic>
        <p:nvPicPr>
          <p:cNvPr id="14" name="图片 13">
            <a:extLst>
              <a:ext uri="{FF2B5EF4-FFF2-40B4-BE49-F238E27FC236}">
                <a16:creationId xmlns:a16="http://schemas.microsoft.com/office/drawing/2014/main" id="{677B0B55-D89E-4564-9FE9-07050C869F41}"/>
              </a:ext>
            </a:extLst>
          </p:cNvPr>
          <p:cNvPicPr>
            <a:picLocks noChangeAspect="1"/>
          </p:cNvPicPr>
          <p:nvPr/>
        </p:nvPicPr>
        <p:blipFill>
          <a:blip r:embed="rId5"/>
          <a:stretch>
            <a:fillRect/>
          </a:stretch>
        </p:blipFill>
        <p:spPr>
          <a:xfrm>
            <a:off x="4506425" y="8368627"/>
            <a:ext cx="3019790" cy="843765"/>
          </a:xfrm>
          <a:prstGeom prst="rect">
            <a:avLst/>
          </a:prstGeom>
        </p:spPr>
      </p:pic>
      <p:sp>
        <p:nvSpPr>
          <p:cNvPr id="16"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a:extLst>
              <a:ext uri="{FF2B5EF4-FFF2-40B4-BE49-F238E27FC236}">
                <a16:creationId xmlns:a16="http://schemas.microsoft.com/office/drawing/2014/main" id="{2B1E0E58-E2E7-49C9-8B59-B3D85470BDE5}"/>
              </a:ext>
            </a:extLst>
          </p:cNvPr>
          <p:cNvSpPr/>
          <p:nvPr/>
        </p:nvSpPr>
        <p:spPr>
          <a:xfrm>
            <a:off x="2706624" y="8462215"/>
            <a:ext cx="9485376" cy="656590"/>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pPr marL="571500" indent="-571500" defTabSz="825500" hangingPunct="0">
              <a:spcBef>
                <a:spcPts val="600"/>
              </a:spcBef>
              <a:spcAft>
                <a:spcPts val="600"/>
              </a:spcAft>
              <a:buFont typeface="Arial" panose="020B0604020202020204" pitchFamily="34" charset="0"/>
              <a:buChar char="•"/>
            </a:pPr>
            <a:r>
              <a:rPr lang="en-US" altLang="zh-CN" sz="3600" kern="0" dirty="0">
                <a:solidFill>
                  <a:srgbClr val="000000"/>
                </a:solidFill>
                <a:latin typeface="微软雅黑 Light" panose="020B0502040204020203" pitchFamily="34" charset="-122"/>
                <a:ea typeface="微软雅黑 Light" panose="020B0502040204020203" pitchFamily="34" charset="-122"/>
                <a:sym typeface="Wingdings" panose="05000000000000000000" pitchFamily="2" charset="2"/>
              </a:rPr>
              <a:t>NDC</a:t>
            </a:r>
            <a:endParaRPr lang="en-US" altLang="zh-CN" sz="3600" kern="0" dirty="0">
              <a:solidFill>
                <a:srgbClr val="000000"/>
              </a:solidFill>
              <a:latin typeface="微软雅黑 Light" panose="020B0502040204020203" pitchFamily="34" charset="-122"/>
              <a:ea typeface="微软雅黑 Light" panose="020B0502040204020203" pitchFamily="34" charset="-122"/>
            </a:endParaRPr>
          </a:p>
        </p:txBody>
      </p:sp>
    </p:spTree>
    <p:extLst>
      <p:ext uri="{BB962C8B-B14F-4D97-AF65-F5344CB8AC3E}">
        <p14:creationId xmlns:p14="http://schemas.microsoft.com/office/powerpoint/2010/main" val="197147127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500"/>
                                        <p:tgtEl>
                                          <p:spTgt spid="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fade">
                                      <p:cBhvr>
                                        <p:cTn id="32" dur="500"/>
                                        <p:tgtEl>
                                          <p:spTgt spid="4"/>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500"/>
                                        <p:tgtEl>
                                          <p:spTgt spid="16"/>
                                        </p:tgtEl>
                                      </p:cBhvr>
                                    </p:animEffect>
                                  </p:childTnLst>
                                </p:cTn>
                              </p:par>
                              <p:par>
                                <p:cTn id="38" presetID="10" presetClass="entr" presetSubtype="0" fill="hold" nodeType="with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fade">
                                      <p:cBhvr>
                                        <p:cTn id="4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4" grpId="0" animBg="1"/>
      <p:bldP spid="16"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377" name="Rectangle"/>
          <p:cNvSpPr/>
          <p:nvPr/>
        </p:nvSpPr>
        <p:spPr>
          <a:xfrm>
            <a:off x="2035979" y="0"/>
            <a:ext cx="10239288" cy="13716000"/>
          </a:xfrm>
          <a:prstGeom prst="rect">
            <a:avLst/>
          </a:prstGeom>
          <a:solidFill>
            <a:schemeClr val="bg1">
              <a:alpha val="80000"/>
            </a:schemeClr>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dirty="0">
              <a:solidFill>
                <a:srgbClr val="FFFFFF"/>
              </a:solidFill>
              <a:latin typeface="Helvetica"/>
              <a:ea typeface="Helvetica"/>
              <a:cs typeface="Helvetica"/>
              <a:sym typeface="Helvetica"/>
            </a:endParaRPr>
          </a:p>
        </p:txBody>
      </p:sp>
      <p:sp>
        <p:nvSpPr>
          <p:cNvPr id="11"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p:cNvSpPr/>
          <p:nvPr/>
        </p:nvSpPr>
        <p:spPr>
          <a:xfrm>
            <a:off x="2706624" y="4937760"/>
            <a:ext cx="9485376" cy="3488134"/>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pPr marL="571500" indent="-571500" defTabSz="825500" hangingPunct="0">
              <a:spcBef>
                <a:spcPts val="600"/>
              </a:spcBef>
              <a:spcAft>
                <a:spcPts val="600"/>
              </a:spcAft>
              <a:buFont typeface="Arial" panose="020B0604020202020204" pitchFamily="34" charset="0"/>
              <a:buChar char="•"/>
            </a:pPr>
            <a:r>
              <a:rPr lang="zh-CN" altLang="en-US" sz="3600" kern="0" dirty="0">
                <a:solidFill>
                  <a:srgbClr val="000000"/>
                </a:solidFill>
                <a:latin typeface="微软雅黑 Light" panose="020B0502040204020203" pitchFamily="34" charset="-122"/>
                <a:ea typeface="微软雅黑 Light" panose="020B0502040204020203" pitchFamily="34" charset="-122"/>
              </a:rPr>
              <a:t>易得相机</a:t>
            </a:r>
            <a:r>
              <a:rPr lang="en-US" altLang="zh-CN" sz="3600" kern="0" dirty="0">
                <a:solidFill>
                  <a:srgbClr val="000000"/>
                </a:solidFill>
                <a:latin typeface="微软雅黑 Light" panose="020B0502040204020203" pitchFamily="34" charset="-122"/>
                <a:ea typeface="微软雅黑 Light" panose="020B0502040204020203" pitchFamily="34" charset="-122"/>
                <a:sym typeface="Wingdings" panose="05000000000000000000" pitchFamily="2" charset="2"/>
              </a:rPr>
              <a:t></a:t>
            </a:r>
            <a:r>
              <a:rPr lang="zh-CN" altLang="en-US" sz="3600" kern="0" dirty="0">
                <a:solidFill>
                  <a:srgbClr val="000000"/>
                </a:solidFill>
                <a:latin typeface="微软雅黑 Light" panose="020B0502040204020203" pitchFamily="34" charset="-122"/>
                <a:ea typeface="微软雅黑 Light" panose="020B0502040204020203" pitchFamily="34" charset="-122"/>
                <a:sym typeface="Wingdings" panose="05000000000000000000" pitchFamily="2" charset="2"/>
              </a:rPr>
              <a:t>世界</a:t>
            </a:r>
            <a:endParaRPr lang="en-US" altLang="zh-CN" sz="3600" kern="0" dirty="0">
              <a:solidFill>
                <a:srgbClr val="000000"/>
              </a:solidFill>
              <a:latin typeface="微软雅黑 Light" panose="020B0502040204020203" pitchFamily="34" charset="-122"/>
              <a:ea typeface="微软雅黑 Light" panose="020B0502040204020203" pitchFamily="34" charset="-122"/>
            </a:endParaRPr>
          </a:p>
          <a:p>
            <a:pPr marL="571500" indent="-571500" defTabSz="825500" hangingPunct="0">
              <a:spcBef>
                <a:spcPts val="600"/>
              </a:spcBef>
              <a:spcAft>
                <a:spcPts val="600"/>
              </a:spcAft>
              <a:buFont typeface="Arial" panose="020B0604020202020204" pitchFamily="34" charset="0"/>
              <a:buChar char="•"/>
            </a:pPr>
            <a:r>
              <a:rPr lang="zh-CN" altLang="en-US" sz="3600" kern="0" dirty="0">
                <a:solidFill>
                  <a:srgbClr val="000000"/>
                </a:solidFill>
                <a:latin typeface="微软雅黑 Light" panose="020B0502040204020203" pitchFamily="34" charset="-122"/>
                <a:ea typeface="微软雅黑 Light" panose="020B0502040204020203" pitchFamily="34" charset="-122"/>
              </a:rPr>
              <a:t>求世界</a:t>
            </a:r>
            <a:r>
              <a:rPr lang="en-US" altLang="zh-CN" sz="3600" kern="0" dirty="0">
                <a:solidFill>
                  <a:srgbClr val="000000"/>
                </a:solidFill>
                <a:latin typeface="微软雅黑 Light" panose="020B0502040204020203" pitchFamily="34" charset="-122"/>
                <a:ea typeface="微软雅黑 Light" panose="020B0502040204020203" pitchFamily="34" charset="-122"/>
                <a:sym typeface="Wingdings" panose="05000000000000000000" pitchFamily="2" charset="2"/>
              </a:rPr>
              <a:t></a:t>
            </a:r>
            <a:r>
              <a:rPr lang="zh-CN" altLang="en-US" sz="3600" kern="0" dirty="0">
                <a:solidFill>
                  <a:srgbClr val="000000"/>
                </a:solidFill>
                <a:latin typeface="微软雅黑 Light" panose="020B0502040204020203" pitchFamily="34" charset="-122"/>
                <a:ea typeface="微软雅黑 Light" panose="020B0502040204020203" pitchFamily="34" charset="-122"/>
                <a:sym typeface="Wingdings" panose="05000000000000000000" pitchFamily="2" charset="2"/>
              </a:rPr>
              <a:t>相机</a:t>
            </a:r>
            <a:r>
              <a:rPr lang="en-US" altLang="zh-CN" sz="3600" kern="0" dirty="0">
                <a:solidFill>
                  <a:srgbClr val="000000"/>
                </a:solidFill>
                <a:latin typeface="微软雅黑 Light" panose="020B0502040204020203" pitchFamily="34" charset="-122"/>
                <a:ea typeface="微软雅黑 Light" panose="020B0502040204020203" pitchFamily="34" charset="-122"/>
                <a:sym typeface="Wingdings" panose="05000000000000000000" pitchFamily="2" charset="2"/>
              </a:rPr>
              <a:t>——</a:t>
            </a:r>
            <a:r>
              <a:rPr lang="zh-CN" altLang="en-US" sz="3600" kern="0" dirty="0">
                <a:solidFill>
                  <a:srgbClr val="000000"/>
                </a:solidFill>
                <a:latin typeface="微软雅黑 Light" panose="020B0502040204020203" pitchFamily="34" charset="-122"/>
                <a:ea typeface="微软雅黑 Light" panose="020B0502040204020203" pitchFamily="34" charset="-122"/>
              </a:rPr>
              <a:t>逆矩阵</a:t>
            </a:r>
            <a:endParaRPr lang="en-US" altLang="zh-CN" sz="3600" kern="0" dirty="0">
              <a:solidFill>
                <a:srgbClr val="000000"/>
              </a:solidFill>
              <a:latin typeface="微软雅黑 Light" panose="020B0502040204020203" pitchFamily="34" charset="-122"/>
              <a:ea typeface="微软雅黑 Light" panose="020B0502040204020203" pitchFamily="34" charset="-122"/>
            </a:endParaRPr>
          </a:p>
          <a:p>
            <a:pPr marL="571500" indent="-571500" defTabSz="825500" hangingPunct="0">
              <a:spcBef>
                <a:spcPts val="600"/>
              </a:spcBef>
              <a:spcAft>
                <a:spcPts val="600"/>
              </a:spcAft>
              <a:buFont typeface="Arial" panose="020B0604020202020204" pitchFamily="34" charset="0"/>
              <a:buChar char="•"/>
            </a:pPr>
            <a:r>
              <a:rPr lang="zh-CN" altLang="en-US" sz="3600" kern="0" dirty="0">
                <a:solidFill>
                  <a:srgbClr val="000000"/>
                </a:solidFill>
                <a:latin typeface="微软雅黑 Light" panose="020B0502040204020203" pitchFamily="34" charset="-122"/>
                <a:ea typeface="微软雅黑 Light" panose="020B0502040204020203" pitchFamily="34" charset="-122"/>
              </a:rPr>
              <a:t>根据</a:t>
            </a:r>
            <a:r>
              <a:rPr lang="en-US" altLang="zh-CN" sz="3600" kern="0" dirty="0">
                <a:solidFill>
                  <a:srgbClr val="000000"/>
                </a:solidFill>
                <a:latin typeface="微软雅黑 Light" panose="020B0502040204020203" pitchFamily="34" charset="-122"/>
                <a:ea typeface="微软雅黑 Light" panose="020B0502040204020203" pitchFamily="34" charset="-122"/>
              </a:rPr>
              <a:t>looking</a:t>
            </a:r>
            <a:r>
              <a:rPr lang="zh-CN" altLang="en-US" sz="3600" kern="0" dirty="0">
                <a:solidFill>
                  <a:srgbClr val="000000"/>
                </a:solidFill>
                <a:latin typeface="微软雅黑 Light" panose="020B0502040204020203" pitchFamily="34" charset="-122"/>
                <a:ea typeface="微软雅黑 Light" panose="020B0502040204020203" pitchFamily="34" charset="-122"/>
              </a:rPr>
              <a:t>、</a:t>
            </a:r>
            <a:r>
              <a:rPr lang="en-US" altLang="zh-CN" sz="3600" kern="0" dirty="0">
                <a:solidFill>
                  <a:srgbClr val="000000"/>
                </a:solidFill>
                <a:latin typeface="微软雅黑 Light" panose="020B0502040204020203" pitchFamily="34" charset="-122"/>
                <a:ea typeface="微软雅黑 Light" panose="020B0502040204020203" pitchFamily="34" charset="-122"/>
              </a:rPr>
              <a:t>up</a:t>
            </a:r>
            <a:r>
              <a:rPr lang="zh-CN" altLang="en-US" sz="3600" kern="0" dirty="0">
                <a:solidFill>
                  <a:srgbClr val="000000"/>
                </a:solidFill>
                <a:latin typeface="微软雅黑 Light" panose="020B0502040204020203" pitchFamily="34" charset="-122"/>
                <a:ea typeface="微软雅黑 Light" panose="020B0502040204020203" pitchFamily="34" charset="-122"/>
              </a:rPr>
              <a:t>求正交的</a:t>
            </a:r>
            <a:r>
              <a:rPr lang="en-US" altLang="zh-CN" sz="3600" kern="0" dirty="0" err="1">
                <a:solidFill>
                  <a:srgbClr val="000000"/>
                </a:solidFill>
                <a:latin typeface="微软雅黑 Light" panose="020B0502040204020203" pitchFamily="34" charset="-122"/>
                <a:ea typeface="微软雅黑 Light" panose="020B0502040204020203" pitchFamily="34" charset="-122"/>
              </a:rPr>
              <a:t>uvw</a:t>
            </a:r>
            <a:r>
              <a:rPr lang="en-US" altLang="zh-CN" sz="3600" kern="0" dirty="0">
                <a:solidFill>
                  <a:srgbClr val="000000"/>
                </a:solidFill>
                <a:latin typeface="微软雅黑 Light" panose="020B0502040204020203" pitchFamily="34" charset="-122"/>
                <a:ea typeface="微软雅黑 Light" panose="020B0502040204020203" pitchFamily="34" charset="-122"/>
              </a:rPr>
              <a:t>——2.4.7</a:t>
            </a:r>
          </a:p>
          <a:p>
            <a:pPr marL="571500" indent="-571500" defTabSz="825500" hangingPunct="0">
              <a:spcBef>
                <a:spcPts val="600"/>
              </a:spcBef>
              <a:spcAft>
                <a:spcPts val="600"/>
              </a:spcAft>
              <a:buFont typeface="Arial" panose="020B0604020202020204" pitchFamily="34" charset="0"/>
              <a:buChar char="•"/>
            </a:pPr>
            <a:r>
              <a:rPr lang="zh-CN" altLang="en-US" sz="3600" kern="0" dirty="0">
                <a:solidFill>
                  <a:srgbClr val="000000"/>
                </a:solidFill>
                <a:latin typeface="微软雅黑 Light" panose="020B0502040204020203" pitchFamily="34" charset="-122"/>
                <a:ea typeface="微软雅黑 Light" panose="020B0502040204020203" pitchFamily="34" charset="-122"/>
              </a:rPr>
              <a:t>右手系导致</a:t>
            </a:r>
            <a:r>
              <a:rPr lang="en-US" altLang="zh-CN" sz="3600" kern="0" dirty="0">
                <a:solidFill>
                  <a:srgbClr val="000000"/>
                </a:solidFill>
                <a:latin typeface="微软雅黑 Light" panose="020B0502040204020203" pitchFamily="34" charset="-122"/>
                <a:ea typeface="微软雅黑 Light" panose="020B0502040204020203" pitchFamily="34" charset="-122"/>
              </a:rPr>
              <a:t>w</a:t>
            </a:r>
            <a:r>
              <a:rPr lang="zh-CN" altLang="en-US" sz="3600" kern="0" dirty="0">
                <a:solidFill>
                  <a:srgbClr val="000000"/>
                </a:solidFill>
                <a:latin typeface="微软雅黑 Light" panose="020B0502040204020203" pitchFamily="34" charset="-122"/>
                <a:ea typeface="微软雅黑 Light" panose="020B0502040204020203" pitchFamily="34" charset="-122"/>
              </a:rPr>
              <a:t>与</a:t>
            </a:r>
            <a:r>
              <a:rPr lang="en-US" altLang="zh-CN" sz="3600" kern="0" dirty="0">
                <a:solidFill>
                  <a:srgbClr val="000000"/>
                </a:solidFill>
                <a:latin typeface="微软雅黑 Light" panose="020B0502040204020203" pitchFamily="34" charset="-122"/>
                <a:ea typeface="微软雅黑 Light" panose="020B0502040204020203" pitchFamily="34" charset="-122"/>
              </a:rPr>
              <a:t>looking</a:t>
            </a:r>
            <a:r>
              <a:rPr lang="zh-CN" altLang="en-US" sz="3600" kern="0" dirty="0">
                <a:solidFill>
                  <a:srgbClr val="000000"/>
                </a:solidFill>
                <a:latin typeface="微软雅黑 Light" panose="020B0502040204020203" pitchFamily="34" charset="-122"/>
                <a:ea typeface="微软雅黑 Light" panose="020B0502040204020203" pitchFamily="34" charset="-122"/>
              </a:rPr>
              <a:t>相反</a:t>
            </a:r>
            <a:endParaRPr lang="en-US" altLang="zh-CN" sz="3600" kern="0" dirty="0">
              <a:solidFill>
                <a:srgbClr val="000000"/>
              </a:solidFill>
              <a:latin typeface="微软雅黑 Light" panose="020B0502040204020203" pitchFamily="34" charset="-122"/>
              <a:ea typeface="微软雅黑 Light" panose="020B0502040204020203" pitchFamily="34" charset="-122"/>
            </a:endParaRPr>
          </a:p>
          <a:p>
            <a:pPr marL="571500" indent="-571500" defTabSz="825500" hangingPunct="0">
              <a:spcBef>
                <a:spcPts val="600"/>
              </a:spcBef>
              <a:spcAft>
                <a:spcPts val="600"/>
              </a:spcAft>
              <a:buFont typeface="Arial" panose="020B0604020202020204" pitchFamily="34" charset="0"/>
              <a:buChar char="•"/>
            </a:pPr>
            <a:r>
              <a:rPr lang="en-US" altLang="zh-CN" sz="3600" kern="0" dirty="0">
                <a:solidFill>
                  <a:srgbClr val="000000"/>
                </a:solidFill>
                <a:latin typeface="微软雅黑 Light" panose="020B0502040204020203" pitchFamily="34" charset="-122"/>
                <a:ea typeface="微软雅黑 Light" panose="020B0502040204020203" pitchFamily="34" charset="-122"/>
              </a:rPr>
              <a:t>UE</a:t>
            </a:r>
            <a:r>
              <a:rPr lang="zh-CN" altLang="en-US" sz="3600" kern="0" dirty="0">
                <a:solidFill>
                  <a:srgbClr val="000000"/>
                </a:solidFill>
                <a:latin typeface="微软雅黑 Light" panose="020B0502040204020203" pitchFamily="34" charset="-122"/>
                <a:ea typeface="微软雅黑 Light" panose="020B0502040204020203" pitchFamily="34" charset="-122"/>
              </a:rPr>
              <a:t>是左手系</a:t>
            </a:r>
            <a:endParaRPr lang="en-US" altLang="zh-CN" sz="3600" kern="0" dirty="0">
              <a:solidFill>
                <a:srgbClr val="000000"/>
              </a:solidFill>
              <a:latin typeface="微软雅黑 Light" panose="020B0502040204020203" pitchFamily="34" charset="-122"/>
              <a:ea typeface="微软雅黑 Light" panose="020B0502040204020203" pitchFamily="34" charset="-122"/>
            </a:endParaRPr>
          </a:p>
        </p:txBody>
      </p:sp>
      <p:sp>
        <p:nvSpPr>
          <p:cNvPr id="12" name="The Picture slide"/>
          <p:cNvSpPr txBox="1"/>
          <p:nvPr/>
        </p:nvSpPr>
        <p:spPr>
          <a:xfrm>
            <a:off x="2706624" y="3303123"/>
            <a:ext cx="7839456" cy="1025922"/>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6000" kern="0" cap="all" dirty="0">
                <a:solidFill>
                  <a:srgbClr val="000000"/>
                </a:solidFill>
                <a:latin typeface="微软雅黑" panose="020B0503020204020204" pitchFamily="34" charset="-122"/>
                <a:ea typeface="微软雅黑" panose="020B0503020204020204" pitchFamily="34" charset="-122"/>
              </a:rPr>
              <a:t>相机变换</a:t>
            </a:r>
            <a:endParaRPr lang="zh-CN" sz="6000" kern="0" cap="all" dirty="0">
              <a:solidFill>
                <a:srgbClr val="000000"/>
              </a:solidFill>
              <a:latin typeface="微软雅黑" panose="020B0503020204020204" pitchFamily="34" charset="-122"/>
              <a:ea typeface="微软雅黑" panose="020B0503020204020204" pitchFamily="34" charset="-122"/>
            </a:endParaRPr>
          </a:p>
        </p:txBody>
      </p:sp>
      <p:sp>
        <p:nvSpPr>
          <p:cNvPr id="13" name="Rectangle"/>
          <p:cNvSpPr/>
          <p:nvPr/>
        </p:nvSpPr>
        <p:spPr>
          <a:xfrm>
            <a:off x="2724912" y="4572000"/>
            <a:ext cx="7104888"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pic>
        <p:nvPicPr>
          <p:cNvPr id="3" name="图片 2">
            <a:extLst>
              <a:ext uri="{FF2B5EF4-FFF2-40B4-BE49-F238E27FC236}">
                <a16:creationId xmlns:a16="http://schemas.microsoft.com/office/drawing/2014/main" id="{3CC33460-559B-46D9-B6BD-CB9743AF5E1D}"/>
              </a:ext>
            </a:extLst>
          </p:cNvPr>
          <p:cNvPicPr>
            <a:picLocks noChangeAspect="1"/>
          </p:cNvPicPr>
          <p:nvPr/>
        </p:nvPicPr>
        <p:blipFill>
          <a:blip r:embed="rId3"/>
          <a:stretch>
            <a:fillRect/>
          </a:stretch>
        </p:blipFill>
        <p:spPr>
          <a:xfrm>
            <a:off x="14314475" y="6302236"/>
            <a:ext cx="8033546" cy="1702631"/>
          </a:xfrm>
          <a:prstGeom prst="rect">
            <a:avLst/>
          </a:prstGeom>
        </p:spPr>
      </p:pic>
      <p:pic>
        <p:nvPicPr>
          <p:cNvPr id="8" name="Picture 5" descr="C:\Users\ZhaoShuai\Desktop\UE5_Logo.pngUE5_Logo">
            <a:extLst>
              <a:ext uri="{FF2B5EF4-FFF2-40B4-BE49-F238E27FC236}">
                <a16:creationId xmlns:a16="http://schemas.microsoft.com/office/drawing/2014/main" id="{4D317441-7D5A-411B-8F48-A7C0D0F852E0}"/>
              </a:ext>
            </a:extLst>
          </p:cNvPr>
          <p:cNvPicPr>
            <a:picLocks noChangeAspect="1"/>
          </p:cNvPicPr>
          <p:nvPr/>
        </p:nvPicPr>
        <p:blipFill>
          <a:blip r:embed="rId4"/>
          <a:srcRect/>
          <a:stretch>
            <a:fillRect/>
          </a:stretch>
        </p:blipFill>
        <p:spPr>
          <a:xfrm>
            <a:off x="21758275" y="11090275"/>
            <a:ext cx="2625725" cy="2625725"/>
          </a:xfrm>
          <a:prstGeom prst="rect">
            <a:avLst/>
          </a:prstGeom>
          <a:noFill/>
        </p:spPr>
      </p:pic>
      <p:pic>
        <p:nvPicPr>
          <p:cNvPr id="5" name="图片 4">
            <a:extLst>
              <a:ext uri="{FF2B5EF4-FFF2-40B4-BE49-F238E27FC236}">
                <a16:creationId xmlns:a16="http://schemas.microsoft.com/office/drawing/2014/main" id="{2F09B8E6-7EF1-4AFE-B44B-4A284E445320}"/>
              </a:ext>
            </a:extLst>
          </p:cNvPr>
          <p:cNvPicPr>
            <a:picLocks noChangeAspect="1"/>
          </p:cNvPicPr>
          <p:nvPr/>
        </p:nvPicPr>
        <p:blipFill>
          <a:blip r:embed="rId5"/>
          <a:stretch>
            <a:fillRect/>
          </a:stretch>
        </p:blipFill>
        <p:spPr>
          <a:xfrm>
            <a:off x="14314475" y="3482750"/>
            <a:ext cx="7588867" cy="1702631"/>
          </a:xfrm>
          <a:prstGeom prst="rect">
            <a:avLst/>
          </a:prstGeom>
        </p:spPr>
      </p:pic>
      <p:pic>
        <p:nvPicPr>
          <p:cNvPr id="7" name="图片 6">
            <a:extLst>
              <a:ext uri="{FF2B5EF4-FFF2-40B4-BE49-F238E27FC236}">
                <a16:creationId xmlns:a16="http://schemas.microsoft.com/office/drawing/2014/main" id="{EB9D6FC0-272F-41B9-8CFB-194C35241DCB}"/>
              </a:ext>
            </a:extLst>
          </p:cNvPr>
          <p:cNvPicPr>
            <a:picLocks noChangeAspect="1"/>
          </p:cNvPicPr>
          <p:nvPr/>
        </p:nvPicPr>
        <p:blipFill>
          <a:blip r:embed="rId6"/>
          <a:stretch>
            <a:fillRect/>
          </a:stretch>
        </p:blipFill>
        <p:spPr>
          <a:xfrm>
            <a:off x="4483608" y="8664289"/>
            <a:ext cx="4285488" cy="4138346"/>
          </a:xfrm>
          <a:prstGeom prst="rect">
            <a:avLst/>
          </a:prstGeom>
        </p:spPr>
      </p:pic>
    </p:spTree>
    <p:extLst>
      <p:ext uri="{BB962C8B-B14F-4D97-AF65-F5344CB8AC3E}">
        <p14:creationId xmlns:p14="http://schemas.microsoft.com/office/powerpoint/2010/main" val="3047801100"/>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377" name="Rectangle"/>
          <p:cNvSpPr/>
          <p:nvPr/>
        </p:nvSpPr>
        <p:spPr>
          <a:xfrm>
            <a:off x="1757449" y="0"/>
            <a:ext cx="10239288" cy="13716000"/>
          </a:xfrm>
          <a:prstGeom prst="rect">
            <a:avLst/>
          </a:prstGeom>
          <a:solidFill>
            <a:schemeClr val="bg1">
              <a:alpha val="80000"/>
            </a:schemeClr>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dirty="0">
              <a:solidFill>
                <a:srgbClr val="FFFFFF"/>
              </a:solidFill>
              <a:latin typeface="Helvetica"/>
              <a:ea typeface="Helvetica"/>
              <a:cs typeface="Helvetica"/>
              <a:sym typeface="Helvetica"/>
            </a:endParaRPr>
          </a:p>
        </p:txBody>
      </p:sp>
      <p:sp>
        <p:nvSpPr>
          <p:cNvPr id="11"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p:cNvSpPr/>
          <p:nvPr/>
        </p:nvSpPr>
        <p:spPr>
          <a:xfrm>
            <a:off x="2706624" y="4937760"/>
            <a:ext cx="9485376" cy="1364476"/>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pPr marL="571500" indent="-571500" defTabSz="825500" hangingPunct="0">
              <a:spcBef>
                <a:spcPts val="600"/>
              </a:spcBef>
              <a:spcAft>
                <a:spcPts val="600"/>
              </a:spcAft>
              <a:buFont typeface="Arial" panose="020B0604020202020204" pitchFamily="34" charset="0"/>
              <a:buChar char="•"/>
            </a:pPr>
            <a:r>
              <a:rPr lang="zh-CN" altLang="en-US" sz="3600" kern="0" dirty="0">
                <a:solidFill>
                  <a:srgbClr val="000000"/>
                </a:solidFill>
                <a:latin typeface="微软雅黑 Light" panose="020B0502040204020203" pitchFamily="34" charset="-122"/>
                <a:ea typeface="微软雅黑 Light" panose="020B0502040204020203" pitchFamily="34" charset="-122"/>
              </a:rPr>
              <a:t>投影</a:t>
            </a:r>
            <a:r>
              <a:rPr lang="en-US" altLang="zh-CN" sz="3600" kern="0" dirty="0">
                <a:solidFill>
                  <a:srgbClr val="000000"/>
                </a:solidFill>
                <a:latin typeface="微软雅黑 Light" panose="020B0502040204020203" pitchFamily="34" charset="-122"/>
                <a:ea typeface="微软雅黑 Light" panose="020B0502040204020203" pitchFamily="34" charset="-122"/>
              </a:rPr>
              <a:t>——</a:t>
            </a:r>
            <a:r>
              <a:rPr lang="zh-CN" altLang="en-US" sz="3600" kern="0" dirty="0">
                <a:solidFill>
                  <a:srgbClr val="000000"/>
                </a:solidFill>
                <a:latin typeface="微软雅黑 Light" panose="020B0502040204020203" pitchFamily="34" charset="-122"/>
                <a:ea typeface="微软雅黑 Light" panose="020B0502040204020203" pitchFamily="34" charset="-122"/>
              </a:rPr>
              <a:t>将坐标映射到投影面</a:t>
            </a:r>
            <a:endParaRPr lang="en-US" altLang="zh-CN" sz="3600" kern="0" dirty="0">
              <a:solidFill>
                <a:srgbClr val="000000"/>
              </a:solidFill>
              <a:latin typeface="微软雅黑 Light" panose="020B0502040204020203" pitchFamily="34" charset="-122"/>
              <a:ea typeface="微软雅黑 Light" panose="020B0502040204020203" pitchFamily="34" charset="-122"/>
            </a:endParaRPr>
          </a:p>
          <a:p>
            <a:pPr marL="571500" indent="-571500" defTabSz="825500" hangingPunct="0">
              <a:spcBef>
                <a:spcPts val="600"/>
              </a:spcBef>
              <a:spcAft>
                <a:spcPts val="600"/>
              </a:spcAft>
              <a:buFont typeface="Arial" panose="020B0604020202020204" pitchFamily="34" charset="0"/>
              <a:buChar char="•"/>
            </a:pPr>
            <a:r>
              <a:rPr lang="zh-CN" altLang="en-US" sz="3600" kern="0" dirty="0">
                <a:solidFill>
                  <a:srgbClr val="000000"/>
                </a:solidFill>
                <a:latin typeface="微软雅黑 Light" panose="020B0502040204020203" pitchFamily="34" charset="-122"/>
                <a:ea typeface="微软雅黑 Light" panose="020B0502040204020203" pitchFamily="34" charset="-122"/>
              </a:rPr>
              <a:t>透视</a:t>
            </a:r>
            <a:r>
              <a:rPr lang="en-US" altLang="zh-CN" sz="3600" kern="0" dirty="0">
                <a:solidFill>
                  <a:srgbClr val="000000"/>
                </a:solidFill>
                <a:latin typeface="微软雅黑 Light" panose="020B0502040204020203" pitchFamily="34" charset="-122"/>
                <a:ea typeface="微软雅黑 Light" panose="020B0502040204020203" pitchFamily="34" charset="-122"/>
              </a:rPr>
              <a:t>——</a:t>
            </a:r>
            <a:r>
              <a:rPr lang="zh-CN" altLang="en-US" sz="3600" kern="0" dirty="0">
                <a:solidFill>
                  <a:srgbClr val="000000"/>
                </a:solidFill>
                <a:latin typeface="微软雅黑 Light" panose="020B0502040204020203" pitchFamily="34" charset="-122"/>
                <a:ea typeface="微软雅黑 Light" panose="020B0502040204020203" pitchFamily="34" charset="-122"/>
              </a:rPr>
              <a:t>使</a:t>
            </a:r>
            <a:r>
              <a:rPr lang="en-US" altLang="zh-CN" sz="3600" kern="0" dirty="0" err="1">
                <a:solidFill>
                  <a:srgbClr val="000000"/>
                </a:solidFill>
                <a:latin typeface="微软雅黑 Light" panose="020B0502040204020203" pitchFamily="34" charset="-122"/>
                <a:ea typeface="微软雅黑 Light" panose="020B0502040204020203" pitchFamily="34" charset="-122"/>
              </a:rPr>
              <a:t>xy</a:t>
            </a:r>
            <a:r>
              <a:rPr lang="zh-CN" altLang="en-US" sz="3600" kern="0" dirty="0">
                <a:solidFill>
                  <a:srgbClr val="000000"/>
                </a:solidFill>
                <a:latin typeface="微软雅黑 Light" panose="020B0502040204020203" pitchFamily="34" charset="-122"/>
                <a:ea typeface="微软雅黑 Light" panose="020B0502040204020203" pitchFamily="34" charset="-122"/>
              </a:rPr>
              <a:t>与</a:t>
            </a:r>
            <a:r>
              <a:rPr lang="en-US" altLang="zh-CN" sz="3600" kern="0" dirty="0">
                <a:solidFill>
                  <a:srgbClr val="000000"/>
                </a:solidFill>
                <a:latin typeface="微软雅黑 Light" panose="020B0502040204020203" pitchFamily="34" charset="-122"/>
                <a:ea typeface="微软雅黑 Light" panose="020B0502040204020203" pitchFamily="34" charset="-122"/>
              </a:rPr>
              <a:t>1/z</a:t>
            </a:r>
            <a:r>
              <a:rPr lang="zh-CN" altLang="en-US" sz="3600" kern="0" dirty="0">
                <a:solidFill>
                  <a:srgbClr val="000000"/>
                </a:solidFill>
                <a:latin typeface="微软雅黑 Light" panose="020B0502040204020203" pitchFamily="34" charset="-122"/>
                <a:ea typeface="微软雅黑 Light" panose="020B0502040204020203" pitchFamily="34" charset="-122"/>
              </a:rPr>
              <a:t>等比</a:t>
            </a:r>
            <a:endParaRPr lang="en-US" altLang="zh-CN" sz="3600" kern="0" dirty="0">
              <a:solidFill>
                <a:srgbClr val="000000"/>
              </a:solidFill>
              <a:latin typeface="微软雅黑 Light" panose="020B0502040204020203" pitchFamily="34" charset="-122"/>
              <a:ea typeface="微软雅黑 Light" panose="020B0502040204020203" pitchFamily="34" charset="-122"/>
            </a:endParaRPr>
          </a:p>
        </p:txBody>
      </p:sp>
      <p:sp>
        <p:nvSpPr>
          <p:cNvPr id="12" name="The Picture slide"/>
          <p:cNvSpPr txBox="1"/>
          <p:nvPr/>
        </p:nvSpPr>
        <p:spPr>
          <a:xfrm>
            <a:off x="2706624" y="3303123"/>
            <a:ext cx="7839456" cy="1025922"/>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6000" kern="0" cap="all" dirty="0">
                <a:solidFill>
                  <a:srgbClr val="000000"/>
                </a:solidFill>
                <a:latin typeface="微软雅黑" panose="020B0503020204020204" pitchFamily="34" charset="-122"/>
                <a:ea typeface="微软雅黑" panose="020B0503020204020204" pitchFamily="34" charset="-122"/>
              </a:rPr>
              <a:t>投影变换与透视</a:t>
            </a:r>
            <a:endParaRPr lang="zh-CN" sz="6000" kern="0" cap="all" dirty="0">
              <a:solidFill>
                <a:srgbClr val="000000"/>
              </a:solidFill>
              <a:latin typeface="微软雅黑" panose="020B0503020204020204" pitchFamily="34" charset="-122"/>
              <a:ea typeface="微软雅黑" panose="020B0503020204020204" pitchFamily="34" charset="-122"/>
            </a:endParaRPr>
          </a:p>
        </p:txBody>
      </p:sp>
      <p:sp>
        <p:nvSpPr>
          <p:cNvPr id="13" name="Rectangle"/>
          <p:cNvSpPr/>
          <p:nvPr/>
        </p:nvSpPr>
        <p:spPr>
          <a:xfrm>
            <a:off x="2724912" y="4572000"/>
            <a:ext cx="7104888"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pic>
        <p:nvPicPr>
          <p:cNvPr id="6" name="Picture 5" descr="C:\Users\ZhaoShuai\Desktop\UE5_Logo.pngUE5_Logo">
            <a:extLst>
              <a:ext uri="{FF2B5EF4-FFF2-40B4-BE49-F238E27FC236}">
                <a16:creationId xmlns:a16="http://schemas.microsoft.com/office/drawing/2014/main" id="{6B7D7C3C-46F5-4526-8000-E03BDAFB8AAB}"/>
              </a:ext>
            </a:extLst>
          </p:cNvPr>
          <p:cNvPicPr>
            <a:picLocks noChangeAspect="1"/>
          </p:cNvPicPr>
          <p:nvPr/>
        </p:nvPicPr>
        <p:blipFill>
          <a:blip r:embed="rId3"/>
          <a:srcRect/>
          <a:stretch>
            <a:fillRect/>
          </a:stretch>
        </p:blipFill>
        <p:spPr>
          <a:xfrm>
            <a:off x="21758275" y="11090275"/>
            <a:ext cx="2625725" cy="2625725"/>
          </a:xfrm>
          <a:prstGeom prst="rect">
            <a:avLst/>
          </a:prstGeom>
          <a:noFill/>
        </p:spPr>
      </p:pic>
      <p:pic>
        <p:nvPicPr>
          <p:cNvPr id="3" name="图片 2">
            <a:extLst>
              <a:ext uri="{FF2B5EF4-FFF2-40B4-BE49-F238E27FC236}">
                <a16:creationId xmlns:a16="http://schemas.microsoft.com/office/drawing/2014/main" id="{1430A692-8331-4D48-860E-5026B01E5F72}"/>
              </a:ext>
            </a:extLst>
          </p:cNvPr>
          <p:cNvPicPr>
            <a:picLocks noChangeAspect="1"/>
          </p:cNvPicPr>
          <p:nvPr/>
        </p:nvPicPr>
        <p:blipFill>
          <a:blip r:embed="rId4"/>
          <a:stretch>
            <a:fillRect/>
          </a:stretch>
        </p:blipFill>
        <p:spPr>
          <a:xfrm>
            <a:off x="16705112" y="486326"/>
            <a:ext cx="2614814" cy="1329949"/>
          </a:xfrm>
          <a:prstGeom prst="rect">
            <a:avLst/>
          </a:prstGeom>
        </p:spPr>
      </p:pic>
      <p:pic>
        <p:nvPicPr>
          <p:cNvPr id="5" name="图片 4">
            <a:extLst>
              <a:ext uri="{FF2B5EF4-FFF2-40B4-BE49-F238E27FC236}">
                <a16:creationId xmlns:a16="http://schemas.microsoft.com/office/drawing/2014/main" id="{CFFAFBDB-6A15-47DE-9F55-4B2AE27D49C3}"/>
              </a:ext>
            </a:extLst>
          </p:cNvPr>
          <p:cNvPicPr>
            <a:picLocks noChangeAspect="1"/>
          </p:cNvPicPr>
          <p:nvPr/>
        </p:nvPicPr>
        <p:blipFill>
          <a:blip r:embed="rId5"/>
          <a:stretch>
            <a:fillRect/>
          </a:stretch>
        </p:blipFill>
        <p:spPr>
          <a:xfrm>
            <a:off x="13159463" y="2123756"/>
            <a:ext cx="10171736" cy="5211445"/>
          </a:xfrm>
          <a:prstGeom prst="rect">
            <a:avLst/>
          </a:prstGeom>
        </p:spPr>
      </p:pic>
      <p:sp>
        <p:nvSpPr>
          <p:cNvPr id="16"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a:extLst>
              <a:ext uri="{FF2B5EF4-FFF2-40B4-BE49-F238E27FC236}">
                <a16:creationId xmlns:a16="http://schemas.microsoft.com/office/drawing/2014/main" id="{BEC8B3A4-4532-4E9C-91CD-7B79084F81F4}"/>
              </a:ext>
            </a:extLst>
          </p:cNvPr>
          <p:cNvSpPr/>
          <p:nvPr/>
        </p:nvSpPr>
        <p:spPr>
          <a:xfrm>
            <a:off x="2724912" y="6416591"/>
            <a:ext cx="9485376" cy="656590"/>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pPr marL="571500" indent="-571500" defTabSz="825500" hangingPunct="0">
              <a:spcBef>
                <a:spcPts val="600"/>
              </a:spcBef>
              <a:spcAft>
                <a:spcPts val="600"/>
              </a:spcAft>
              <a:buFont typeface="Arial" panose="020B0604020202020204" pitchFamily="34" charset="0"/>
              <a:buChar char="•"/>
            </a:pPr>
            <a:r>
              <a:rPr lang="zh-CN" altLang="en-US" sz="3600" kern="0" dirty="0">
                <a:solidFill>
                  <a:srgbClr val="000000"/>
                </a:solidFill>
                <a:latin typeface="微软雅黑 Light" panose="020B0502040204020203" pitchFamily="34" charset="-122"/>
                <a:ea typeface="微软雅黑 Light" panose="020B0502040204020203" pitchFamily="34" charset="-122"/>
              </a:rPr>
              <a:t>齐次坐标</a:t>
            </a:r>
            <a:r>
              <a:rPr lang="en-US" altLang="zh-CN" sz="3600" kern="0" dirty="0">
                <a:solidFill>
                  <a:srgbClr val="000000"/>
                </a:solidFill>
                <a:latin typeface="微软雅黑 Light" panose="020B0502040204020203" pitchFamily="34" charset="-122"/>
                <a:ea typeface="微软雅黑 Light" panose="020B0502040204020203" pitchFamily="34" charset="-122"/>
              </a:rPr>
              <a:t>+</a:t>
            </a:r>
            <a:r>
              <a:rPr lang="zh-CN" altLang="en-US" sz="3600" kern="0" dirty="0">
                <a:solidFill>
                  <a:srgbClr val="000000"/>
                </a:solidFill>
                <a:latin typeface="微软雅黑 Light" panose="020B0502040204020203" pitchFamily="34" charset="-122"/>
                <a:ea typeface="微软雅黑 Light" panose="020B0502040204020203" pitchFamily="34" charset="-122"/>
              </a:rPr>
              <a:t>仿射变换</a:t>
            </a:r>
            <a:r>
              <a:rPr lang="en-US" altLang="zh-CN" sz="3600" kern="0" dirty="0">
                <a:solidFill>
                  <a:srgbClr val="000000"/>
                </a:solidFill>
                <a:latin typeface="微软雅黑 Light" panose="020B0502040204020203" pitchFamily="34" charset="-122"/>
                <a:ea typeface="微软雅黑 Light" panose="020B0502040204020203" pitchFamily="34" charset="-122"/>
              </a:rPr>
              <a:t>+</a:t>
            </a:r>
            <a:r>
              <a:rPr lang="zh-CN" altLang="en-US" sz="3600" kern="0" dirty="0">
                <a:solidFill>
                  <a:srgbClr val="000000"/>
                </a:solidFill>
                <a:latin typeface="微软雅黑 Light" panose="020B0502040204020203" pitchFamily="34" charset="-122"/>
                <a:ea typeface="微软雅黑 Light" panose="020B0502040204020203" pitchFamily="34" charset="-122"/>
              </a:rPr>
              <a:t>除齐次项</a:t>
            </a:r>
            <a:endParaRPr lang="en-US" altLang="zh-CN" sz="3600" kern="0" dirty="0">
              <a:solidFill>
                <a:srgbClr val="000000"/>
              </a:solidFill>
              <a:latin typeface="微软雅黑 Light" panose="020B0502040204020203" pitchFamily="34" charset="-122"/>
              <a:ea typeface="微软雅黑 Light" panose="020B0502040204020203" pitchFamily="34" charset="-122"/>
            </a:endParaRPr>
          </a:p>
        </p:txBody>
      </p:sp>
      <p:pic>
        <p:nvPicPr>
          <p:cNvPr id="8" name="图片 7">
            <a:extLst>
              <a:ext uri="{FF2B5EF4-FFF2-40B4-BE49-F238E27FC236}">
                <a16:creationId xmlns:a16="http://schemas.microsoft.com/office/drawing/2014/main" id="{9B44758A-D703-47E4-9207-E6B53F49940C}"/>
              </a:ext>
            </a:extLst>
          </p:cNvPr>
          <p:cNvPicPr>
            <a:picLocks noChangeAspect="1"/>
          </p:cNvPicPr>
          <p:nvPr/>
        </p:nvPicPr>
        <p:blipFill>
          <a:blip r:embed="rId6"/>
          <a:stretch>
            <a:fillRect/>
          </a:stretch>
        </p:blipFill>
        <p:spPr>
          <a:xfrm>
            <a:off x="3990963" y="7877564"/>
            <a:ext cx="5270777" cy="3232948"/>
          </a:xfrm>
          <a:prstGeom prst="rect">
            <a:avLst/>
          </a:prstGeom>
        </p:spPr>
      </p:pic>
      <p:pic>
        <p:nvPicPr>
          <p:cNvPr id="10" name="图片 9">
            <a:extLst>
              <a:ext uri="{FF2B5EF4-FFF2-40B4-BE49-F238E27FC236}">
                <a16:creationId xmlns:a16="http://schemas.microsoft.com/office/drawing/2014/main" id="{D8D9F160-D60E-42EB-AF2A-D714984A5BCB}"/>
              </a:ext>
            </a:extLst>
          </p:cNvPr>
          <p:cNvPicPr>
            <a:picLocks noChangeAspect="1"/>
          </p:cNvPicPr>
          <p:nvPr/>
        </p:nvPicPr>
        <p:blipFill>
          <a:blip r:embed="rId7"/>
          <a:stretch>
            <a:fillRect/>
          </a:stretch>
        </p:blipFill>
        <p:spPr>
          <a:xfrm>
            <a:off x="13159463" y="7877564"/>
            <a:ext cx="4775095" cy="3424245"/>
          </a:xfrm>
          <a:prstGeom prst="rect">
            <a:avLst/>
          </a:prstGeom>
        </p:spPr>
      </p:pic>
      <p:cxnSp>
        <p:nvCxnSpPr>
          <p:cNvPr id="18" name="直接箭头连接符 17">
            <a:extLst>
              <a:ext uri="{FF2B5EF4-FFF2-40B4-BE49-F238E27FC236}">
                <a16:creationId xmlns:a16="http://schemas.microsoft.com/office/drawing/2014/main" id="{3FCB83D4-156A-48E1-AE85-749841BB3D66}"/>
              </a:ext>
            </a:extLst>
          </p:cNvPr>
          <p:cNvCxnSpPr/>
          <p:nvPr/>
        </p:nvCxnSpPr>
        <p:spPr>
          <a:xfrm flipV="1">
            <a:off x="9261740" y="9589686"/>
            <a:ext cx="3743060" cy="1281514"/>
          </a:xfrm>
          <a:prstGeom prst="straightConnector1">
            <a:avLst/>
          </a:prstGeom>
          <a:noFill/>
          <a:ln w="76200" cap="flat">
            <a:solidFill>
              <a:srgbClr val="FF0000"/>
            </a:solidFill>
            <a:prstDash val="solid"/>
            <a:miter lim="400000"/>
            <a:tailEnd type="triangle"/>
          </a:ln>
        </p:spPr>
        <p:style>
          <a:lnRef idx="0">
            <a:scrgbClr r="0" g="0" b="0"/>
          </a:lnRef>
          <a:fillRef idx="0">
            <a:scrgbClr r="0" g="0" b="0"/>
          </a:fillRef>
          <a:effectRef idx="0">
            <a:scrgbClr r="0" g="0" b="0"/>
          </a:effectRef>
          <a:fontRef idx="none"/>
        </p:style>
      </p:cxnSp>
      <p:cxnSp>
        <p:nvCxnSpPr>
          <p:cNvPr id="21" name="直接连接符 20">
            <a:extLst>
              <a:ext uri="{FF2B5EF4-FFF2-40B4-BE49-F238E27FC236}">
                <a16:creationId xmlns:a16="http://schemas.microsoft.com/office/drawing/2014/main" id="{8162C7FD-FF70-496D-8F78-2FCE64E053BB}"/>
              </a:ext>
            </a:extLst>
          </p:cNvPr>
          <p:cNvCxnSpPr/>
          <p:nvPr/>
        </p:nvCxnSpPr>
        <p:spPr>
          <a:xfrm>
            <a:off x="4328160" y="8128000"/>
            <a:ext cx="0" cy="1117600"/>
          </a:xfrm>
          <a:prstGeom prst="line">
            <a:avLst/>
          </a:prstGeom>
          <a:noFill/>
          <a:ln w="76200" cap="flat">
            <a:solidFill>
              <a:srgbClr val="FF0000"/>
            </a:solidFill>
            <a:prstDash val="solid"/>
            <a:miter lim="400000"/>
          </a:ln>
        </p:spPr>
        <p:style>
          <a:lnRef idx="0">
            <a:scrgbClr r="0" g="0" b="0"/>
          </a:lnRef>
          <a:fillRef idx="0">
            <a:scrgbClr r="0" g="0" b="0"/>
          </a:fillRef>
          <a:effectRef idx="0">
            <a:scrgbClr r="0" g="0" b="0"/>
          </a:effectRef>
          <a:fontRef idx="none"/>
        </p:style>
      </p:cxnSp>
      <p:cxnSp>
        <p:nvCxnSpPr>
          <p:cNvPr id="23" name="直接连接符 22">
            <a:extLst>
              <a:ext uri="{FF2B5EF4-FFF2-40B4-BE49-F238E27FC236}">
                <a16:creationId xmlns:a16="http://schemas.microsoft.com/office/drawing/2014/main" id="{7AF44659-1723-468D-91EF-9495A8E5266C}"/>
              </a:ext>
            </a:extLst>
          </p:cNvPr>
          <p:cNvCxnSpPr/>
          <p:nvPr/>
        </p:nvCxnSpPr>
        <p:spPr>
          <a:xfrm>
            <a:off x="4470400" y="11090275"/>
            <a:ext cx="1097280" cy="0"/>
          </a:xfrm>
          <a:prstGeom prst="line">
            <a:avLst/>
          </a:prstGeom>
          <a:noFill/>
          <a:ln w="76200" cap="flat">
            <a:solidFill>
              <a:srgbClr val="FF0000"/>
            </a:solidFill>
            <a:prstDash val="solid"/>
            <a:miter lim="400000"/>
          </a:ln>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104480334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500"/>
                                        <p:tgtEl>
                                          <p:spTgt spid="21"/>
                                        </p:tgtEl>
                                      </p:cBhvr>
                                    </p:animEffect>
                                  </p:childTnLst>
                                </p:cTn>
                              </p:par>
                              <p:par>
                                <p:cTn id="18" presetID="10" presetClass="entr" presetSubtype="0" fill="hold" nodeType="withEffect">
                                  <p:stCondLst>
                                    <p:cond delay="0"/>
                                  </p:stCondLst>
                                  <p:childTnLst>
                                    <p:set>
                                      <p:cBhvr>
                                        <p:cTn id="19" dur="1" fill="hold">
                                          <p:stCondLst>
                                            <p:cond delay="0"/>
                                          </p:stCondLst>
                                        </p:cTn>
                                        <p:tgtEl>
                                          <p:spTgt spid="23"/>
                                        </p:tgtEl>
                                        <p:attrNameLst>
                                          <p:attrName>style.visibility</p:attrName>
                                        </p:attrNameLst>
                                      </p:cBhvr>
                                      <p:to>
                                        <p:strVal val="visible"/>
                                      </p:to>
                                    </p:set>
                                    <p:animEffect transition="in" filter="fade">
                                      <p:cBhvr>
                                        <p:cTn id="20" dur="500"/>
                                        <p:tgtEl>
                                          <p:spTgt spid="23"/>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500"/>
                                        <p:tgtEl>
                                          <p:spTgt spid="10"/>
                                        </p:tgtEl>
                                      </p:cBhvr>
                                    </p:animEffect>
                                  </p:childTnLst>
                                </p:cTn>
                              </p:par>
                              <p:par>
                                <p:cTn id="26" presetID="10" presetClass="entr" presetSubtype="0" fill="hold" nodeType="with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fade">
                                      <p:cBhvr>
                                        <p:cTn id="28"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377" name="Rectangle"/>
          <p:cNvSpPr/>
          <p:nvPr/>
        </p:nvSpPr>
        <p:spPr>
          <a:xfrm>
            <a:off x="1843702" y="0"/>
            <a:ext cx="12240000" cy="13716000"/>
          </a:xfrm>
          <a:prstGeom prst="rect">
            <a:avLst/>
          </a:prstGeom>
          <a:solidFill>
            <a:schemeClr val="bg1">
              <a:alpha val="80000"/>
            </a:schemeClr>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dirty="0">
              <a:solidFill>
                <a:srgbClr val="FFFFFF"/>
              </a:solidFill>
              <a:latin typeface="Helvetica"/>
              <a:ea typeface="Helvetica"/>
              <a:cs typeface="Helvetica"/>
              <a:sym typeface="Helvetica"/>
            </a:endParaRPr>
          </a:p>
        </p:txBody>
      </p:sp>
      <p:grpSp>
        <p:nvGrpSpPr>
          <p:cNvPr id="2" name="组合 1">
            <a:extLst>
              <a:ext uri="{FF2B5EF4-FFF2-40B4-BE49-F238E27FC236}">
                <a16:creationId xmlns:a16="http://schemas.microsoft.com/office/drawing/2014/main" id="{7F5DC548-AD08-4ECE-AE34-EDD74EBE9F1A}"/>
              </a:ext>
            </a:extLst>
          </p:cNvPr>
          <p:cNvGrpSpPr/>
          <p:nvPr/>
        </p:nvGrpSpPr>
        <p:grpSpPr>
          <a:xfrm>
            <a:off x="2706624" y="3303123"/>
            <a:ext cx="7123176" cy="2999113"/>
            <a:chOff x="2706624" y="3303123"/>
            <a:chExt cx="7123176" cy="2999113"/>
          </a:xfrm>
        </p:grpSpPr>
        <p:sp>
          <p:nvSpPr>
            <p:cNvPr id="11"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p:cNvSpPr/>
            <p:nvPr/>
          </p:nvSpPr>
          <p:spPr>
            <a:xfrm>
              <a:off x="2706624" y="4937760"/>
              <a:ext cx="7104888" cy="1364476"/>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pPr marL="571500" indent="-571500" defTabSz="825500" hangingPunct="0">
                <a:spcBef>
                  <a:spcPts val="600"/>
                </a:spcBef>
                <a:spcAft>
                  <a:spcPts val="600"/>
                </a:spcAft>
                <a:buFont typeface="Arial" panose="020B0604020202020204" pitchFamily="34" charset="0"/>
                <a:buChar char="•"/>
              </a:pPr>
              <a:r>
                <a:rPr lang="en-US" altLang="zh-CN" sz="3600" dirty="0">
                  <a:latin typeface="微软雅黑 Light" panose="020B0502040204020203" pitchFamily="34" charset="-122"/>
                  <a:ea typeface="微软雅黑 Light" panose="020B0502040204020203" pitchFamily="34" charset="-122"/>
                </a:rPr>
                <a:t>B</a:t>
              </a:r>
              <a:r>
                <a:rPr lang="zh-CN" altLang="en-US" sz="3600" dirty="0">
                  <a:latin typeface="微软雅黑 Light" panose="020B0502040204020203" pitchFamily="34" charset="-122"/>
                  <a:ea typeface="微软雅黑 Light" panose="020B0502040204020203" pitchFamily="34" charset="-122"/>
                </a:rPr>
                <a:t>站</a:t>
              </a:r>
              <a:endParaRPr lang="en-US" altLang="zh-CN" sz="3600" dirty="0">
                <a:latin typeface="微软雅黑 Light" panose="020B0502040204020203" pitchFamily="34" charset="-122"/>
                <a:ea typeface="微软雅黑 Light" panose="020B0502040204020203" pitchFamily="34" charset="-122"/>
              </a:endParaRPr>
            </a:p>
            <a:p>
              <a:pPr marL="571500" indent="-571500" defTabSz="825500" hangingPunct="0">
                <a:spcBef>
                  <a:spcPts val="600"/>
                </a:spcBef>
                <a:spcAft>
                  <a:spcPts val="600"/>
                </a:spcAft>
                <a:buFont typeface="Arial" panose="020B0604020202020204" pitchFamily="34" charset="0"/>
                <a:buChar char="•"/>
              </a:pPr>
              <a:r>
                <a:rPr lang="en-US" altLang="zh-CN" sz="3600" kern="0" dirty="0">
                  <a:solidFill>
                    <a:srgbClr val="000000"/>
                  </a:solidFill>
                  <a:latin typeface="微软雅黑 Light" panose="020B0502040204020203" pitchFamily="34" charset="-122"/>
                  <a:ea typeface="微软雅黑 Light" panose="020B0502040204020203" pitchFamily="34" charset="-122"/>
                </a:rPr>
                <a:t>GAMES</a:t>
              </a:r>
              <a:r>
                <a:rPr lang="zh-CN" altLang="en-US" sz="3600" kern="0" dirty="0">
                  <a:solidFill>
                    <a:srgbClr val="000000"/>
                  </a:solidFill>
                  <a:latin typeface="微软雅黑 Light" panose="020B0502040204020203" pitchFamily="34" charset="-122"/>
                  <a:ea typeface="微软雅黑 Light" panose="020B0502040204020203" pitchFamily="34" charset="-122"/>
                </a:rPr>
                <a:t>课程主页</a:t>
              </a:r>
              <a:endParaRPr lang="zh-CN" sz="3600" kern="0" dirty="0">
                <a:solidFill>
                  <a:srgbClr val="000000"/>
                </a:solidFill>
                <a:latin typeface="微软雅黑 Light" panose="020B0502040204020203" pitchFamily="34" charset="-122"/>
                <a:ea typeface="微软雅黑 Light" panose="020B0502040204020203" pitchFamily="34" charset="-122"/>
              </a:endParaRPr>
            </a:p>
          </p:txBody>
        </p:sp>
        <p:sp>
          <p:nvSpPr>
            <p:cNvPr id="12" name="The Picture slide"/>
            <p:cNvSpPr txBox="1"/>
            <p:nvPr/>
          </p:nvSpPr>
          <p:spPr>
            <a:xfrm>
              <a:off x="2706624" y="3303123"/>
              <a:ext cx="7104888" cy="1025922"/>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6000" kern="0" cap="all" dirty="0">
                  <a:solidFill>
                    <a:srgbClr val="000000"/>
                  </a:solidFill>
                  <a:latin typeface="微软雅黑" panose="020B0503020204020204" pitchFamily="34" charset="-122"/>
                  <a:ea typeface="微软雅黑" panose="020B0503020204020204" pitchFamily="34" charset="-122"/>
                </a:rPr>
                <a:t>视频材料</a:t>
              </a:r>
              <a:endParaRPr lang="zh-CN" sz="6000" kern="0" cap="all" dirty="0">
                <a:solidFill>
                  <a:srgbClr val="000000"/>
                </a:solidFill>
                <a:latin typeface="微软雅黑" panose="020B0503020204020204" pitchFamily="34" charset="-122"/>
                <a:ea typeface="微软雅黑" panose="020B0503020204020204" pitchFamily="34" charset="-122"/>
              </a:endParaRPr>
            </a:p>
          </p:txBody>
        </p:sp>
        <p:sp>
          <p:nvSpPr>
            <p:cNvPr id="13" name="Rectangle"/>
            <p:cNvSpPr/>
            <p:nvPr/>
          </p:nvSpPr>
          <p:spPr>
            <a:xfrm>
              <a:off x="2724912" y="4572000"/>
              <a:ext cx="7104888"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grpSp>
      <p:pic>
        <p:nvPicPr>
          <p:cNvPr id="7" name="Picture 5" descr="C:\Users\ZhaoShuai\Desktop\UE5_Logo.pngUE5_Logo"/>
          <p:cNvPicPr>
            <a:picLocks noChangeAspect="1"/>
          </p:cNvPicPr>
          <p:nvPr/>
        </p:nvPicPr>
        <p:blipFill>
          <a:blip r:embed="rId3"/>
          <a:srcRect/>
          <a:stretch>
            <a:fillRect/>
          </a:stretch>
        </p:blipFill>
        <p:spPr>
          <a:xfrm>
            <a:off x="21758275" y="11090275"/>
            <a:ext cx="2625725" cy="2625725"/>
          </a:xfrm>
          <a:prstGeom prst="rect">
            <a:avLst/>
          </a:prstGeom>
          <a:noFill/>
        </p:spPr>
      </p:pic>
      <p:pic>
        <p:nvPicPr>
          <p:cNvPr id="8" name="图片 7">
            <a:extLst>
              <a:ext uri="{FF2B5EF4-FFF2-40B4-BE49-F238E27FC236}">
                <a16:creationId xmlns:a16="http://schemas.microsoft.com/office/drawing/2014/main" id="{FC30D18E-DCFE-47CE-8C38-04EA693DB585}"/>
              </a:ext>
            </a:extLst>
          </p:cNvPr>
          <p:cNvPicPr>
            <a:picLocks noChangeAspect="1"/>
          </p:cNvPicPr>
          <p:nvPr/>
        </p:nvPicPr>
        <p:blipFill>
          <a:blip r:embed="rId4"/>
          <a:stretch>
            <a:fillRect/>
          </a:stretch>
        </p:blipFill>
        <p:spPr>
          <a:xfrm>
            <a:off x="14098772" y="3816084"/>
            <a:ext cx="10290601" cy="5043435"/>
          </a:xfrm>
          <a:prstGeom prst="rect">
            <a:avLst/>
          </a:prstGeom>
        </p:spPr>
      </p:pic>
      <p:sp>
        <p:nvSpPr>
          <p:cNvPr id="9"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a:extLst>
              <a:ext uri="{FF2B5EF4-FFF2-40B4-BE49-F238E27FC236}">
                <a16:creationId xmlns:a16="http://schemas.microsoft.com/office/drawing/2014/main" id="{D0F19440-0B38-483A-B64E-A6A3BB3AC47C}"/>
              </a:ext>
            </a:extLst>
          </p:cNvPr>
          <p:cNvSpPr/>
          <p:nvPr/>
        </p:nvSpPr>
        <p:spPr>
          <a:xfrm>
            <a:off x="4861111" y="12403137"/>
            <a:ext cx="6220251" cy="533479"/>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pPr defTabSz="825500" hangingPunct="0">
              <a:spcBef>
                <a:spcPts val="600"/>
              </a:spcBef>
              <a:spcAft>
                <a:spcPts val="600"/>
              </a:spcAft>
            </a:pPr>
            <a:r>
              <a:rPr lang="en-US" altLang="zh-CN" sz="2800" dirty="0">
                <a:latin typeface="微软雅黑 Light" panose="020B0502040204020203" pitchFamily="34" charset="-122"/>
                <a:ea typeface="微软雅黑 Light" panose="020B0502040204020203" pitchFamily="34" charset="-122"/>
              </a:rPr>
              <a:t>http://games-cn.org/intro-graphics/</a:t>
            </a:r>
            <a:endParaRPr lang="zh-CN" sz="2800" kern="0" dirty="0">
              <a:solidFill>
                <a:srgbClr val="000000"/>
              </a:solidFill>
              <a:latin typeface="微软雅黑 Light" panose="020B0502040204020203" pitchFamily="34" charset="-122"/>
              <a:ea typeface="微软雅黑 Light" panose="020B0502040204020203" pitchFamily="34" charset="-122"/>
            </a:endParaRPr>
          </a:p>
        </p:txBody>
      </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377" name="Rectangle"/>
          <p:cNvSpPr/>
          <p:nvPr/>
        </p:nvSpPr>
        <p:spPr>
          <a:xfrm>
            <a:off x="1757449" y="0"/>
            <a:ext cx="10239288" cy="13716000"/>
          </a:xfrm>
          <a:prstGeom prst="rect">
            <a:avLst/>
          </a:prstGeom>
          <a:solidFill>
            <a:schemeClr val="bg1">
              <a:alpha val="80000"/>
            </a:schemeClr>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dirty="0">
              <a:solidFill>
                <a:srgbClr val="FFFFFF"/>
              </a:solidFill>
              <a:latin typeface="Helvetica"/>
              <a:ea typeface="Helvetica"/>
              <a:cs typeface="Helvetica"/>
              <a:sym typeface="Helvetica"/>
            </a:endParaRPr>
          </a:p>
        </p:txBody>
      </p:sp>
      <p:sp>
        <p:nvSpPr>
          <p:cNvPr id="12" name="The Picture slide"/>
          <p:cNvSpPr txBox="1"/>
          <p:nvPr/>
        </p:nvSpPr>
        <p:spPr>
          <a:xfrm>
            <a:off x="2706624" y="3303123"/>
            <a:ext cx="7839456" cy="1025922"/>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6000" kern="0" cap="all" dirty="0">
                <a:solidFill>
                  <a:srgbClr val="000000"/>
                </a:solidFill>
                <a:latin typeface="微软雅黑" panose="020B0503020204020204" pitchFamily="34" charset="-122"/>
                <a:ea typeface="微软雅黑" panose="020B0503020204020204" pitchFamily="34" charset="-122"/>
              </a:rPr>
              <a:t>投影变换与透视</a:t>
            </a:r>
            <a:endParaRPr lang="zh-CN" altLang="zh-CN" sz="6000" kern="0" cap="all" dirty="0">
              <a:solidFill>
                <a:srgbClr val="000000"/>
              </a:solidFill>
              <a:latin typeface="微软雅黑" panose="020B0503020204020204" pitchFamily="34" charset="-122"/>
              <a:ea typeface="微软雅黑" panose="020B0503020204020204" pitchFamily="34" charset="-122"/>
            </a:endParaRPr>
          </a:p>
        </p:txBody>
      </p:sp>
      <p:sp>
        <p:nvSpPr>
          <p:cNvPr id="13" name="Rectangle"/>
          <p:cNvSpPr/>
          <p:nvPr/>
        </p:nvSpPr>
        <p:spPr>
          <a:xfrm>
            <a:off x="2724912" y="4572000"/>
            <a:ext cx="7104888"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pic>
        <p:nvPicPr>
          <p:cNvPr id="6" name="Picture 5" descr="C:\Users\ZhaoShuai\Desktop\UE5_Logo.pngUE5_Logo">
            <a:extLst>
              <a:ext uri="{FF2B5EF4-FFF2-40B4-BE49-F238E27FC236}">
                <a16:creationId xmlns:a16="http://schemas.microsoft.com/office/drawing/2014/main" id="{6B7D7C3C-46F5-4526-8000-E03BDAFB8AAB}"/>
              </a:ext>
            </a:extLst>
          </p:cNvPr>
          <p:cNvPicPr>
            <a:picLocks noChangeAspect="1"/>
          </p:cNvPicPr>
          <p:nvPr/>
        </p:nvPicPr>
        <p:blipFill>
          <a:blip r:embed="rId3"/>
          <a:srcRect/>
          <a:stretch>
            <a:fillRect/>
          </a:stretch>
        </p:blipFill>
        <p:spPr>
          <a:xfrm>
            <a:off x="21758275" y="11090275"/>
            <a:ext cx="2625725" cy="2625725"/>
          </a:xfrm>
          <a:prstGeom prst="rect">
            <a:avLst/>
          </a:prstGeom>
          <a:noFill/>
        </p:spPr>
      </p:pic>
      <p:pic>
        <p:nvPicPr>
          <p:cNvPr id="3" name="图片 2">
            <a:extLst>
              <a:ext uri="{FF2B5EF4-FFF2-40B4-BE49-F238E27FC236}">
                <a16:creationId xmlns:a16="http://schemas.microsoft.com/office/drawing/2014/main" id="{75573D05-28DB-4A48-91C0-C01B861E118F}"/>
              </a:ext>
            </a:extLst>
          </p:cNvPr>
          <p:cNvPicPr>
            <a:picLocks noChangeAspect="1"/>
          </p:cNvPicPr>
          <p:nvPr/>
        </p:nvPicPr>
        <p:blipFill>
          <a:blip r:embed="rId4"/>
          <a:stretch>
            <a:fillRect/>
          </a:stretch>
        </p:blipFill>
        <p:spPr>
          <a:xfrm>
            <a:off x="12999881" y="1036494"/>
            <a:ext cx="4164984" cy="1777937"/>
          </a:xfrm>
          <a:prstGeom prst="rect">
            <a:avLst/>
          </a:prstGeom>
        </p:spPr>
      </p:pic>
      <p:pic>
        <p:nvPicPr>
          <p:cNvPr id="9" name="图片 8">
            <a:extLst>
              <a:ext uri="{FF2B5EF4-FFF2-40B4-BE49-F238E27FC236}">
                <a16:creationId xmlns:a16="http://schemas.microsoft.com/office/drawing/2014/main" id="{69774043-4F81-4453-AB37-457739590DE4}"/>
              </a:ext>
            </a:extLst>
          </p:cNvPr>
          <p:cNvPicPr>
            <a:picLocks noChangeAspect="1"/>
          </p:cNvPicPr>
          <p:nvPr/>
        </p:nvPicPr>
        <p:blipFill>
          <a:blip r:embed="rId5"/>
          <a:stretch>
            <a:fillRect/>
          </a:stretch>
        </p:blipFill>
        <p:spPr>
          <a:xfrm>
            <a:off x="19143461" y="1260487"/>
            <a:ext cx="2614814" cy="1329949"/>
          </a:xfrm>
          <a:prstGeom prst="rect">
            <a:avLst/>
          </a:prstGeom>
        </p:spPr>
      </p:pic>
      <p:pic>
        <p:nvPicPr>
          <p:cNvPr id="5" name="图片 4">
            <a:extLst>
              <a:ext uri="{FF2B5EF4-FFF2-40B4-BE49-F238E27FC236}">
                <a16:creationId xmlns:a16="http://schemas.microsoft.com/office/drawing/2014/main" id="{3F10D5EA-732E-4B5F-8703-E2577F386280}"/>
              </a:ext>
            </a:extLst>
          </p:cNvPr>
          <p:cNvPicPr>
            <a:picLocks noChangeAspect="1"/>
          </p:cNvPicPr>
          <p:nvPr/>
        </p:nvPicPr>
        <p:blipFill>
          <a:blip r:embed="rId6"/>
          <a:stretch>
            <a:fillRect/>
          </a:stretch>
        </p:blipFill>
        <p:spPr>
          <a:xfrm>
            <a:off x="13053538" y="3498490"/>
            <a:ext cx="1944715" cy="830555"/>
          </a:xfrm>
          <a:prstGeom prst="rect">
            <a:avLst/>
          </a:prstGeom>
        </p:spPr>
      </p:pic>
      <p:pic>
        <p:nvPicPr>
          <p:cNvPr id="8" name="图片 7">
            <a:extLst>
              <a:ext uri="{FF2B5EF4-FFF2-40B4-BE49-F238E27FC236}">
                <a16:creationId xmlns:a16="http://schemas.microsoft.com/office/drawing/2014/main" id="{35950DBC-435A-4824-8D1C-E2ED6CEDC827}"/>
              </a:ext>
            </a:extLst>
          </p:cNvPr>
          <p:cNvPicPr>
            <a:picLocks noChangeAspect="1"/>
          </p:cNvPicPr>
          <p:nvPr/>
        </p:nvPicPr>
        <p:blipFill>
          <a:blip r:embed="rId7"/>
          <a:stretch>
            <a:fillRect/>
          </a:stretch>
        </p:blipFill>
        <p:spPr>
          <a:xfrm>
            <a:off x="16334309" y="3547375"/>
            <a:ext cx="1661113" cy="830555"/>
          </a:xfrm>
          <a:prstGeom prst="rect">
            <a:avLst/>
          </a:prstGeom>
        </p:spPr>
      </p:pic>
      <p:pic>
        <p:nvPicPr>
          <p:cNvPr id="14" name="图片 13">
            <a:extLst>
              <a:ext uri="{FF2B5EF4-FFF2-40B4-BE49-F238E27FC236}">
                <a16:creationId xmlns:a16="http://schemas.microsoft.com/office/drawing/2014/main" id="{6962372F-3B42-4041-B4F8-D0E541FBD2D0}"/>
              </a:ext>
            </a:extLst>
          </p:cNvPr>
          <p:cNvPicPr>
            <a:picLocks noChangeAspect="1"/>
          </p:cNvPicPr>
          <p:nvPr/>
        </p:nvPicPr>
        <p:blipFill>
          <a:blip r:embed="rId8"/>
          <a:stretch>
            <a:fillRect/>
          </a:stretch>
        </p:blipFill>
        <p:spPr>
          <a:xfrm>
            <a:off x="19335825" y="3547376"/>
            <a:ext cx="2422450" cy="830554"/>
          </a:xfrm>
          <a:prstGeom prst="rect">
            <a:avLst/>
          </a:prstGeom>
        </p:spPr>
      </p:pic>
      <p:cxnSp>
        <p:nvCxnSpPr>
          <p:cNvPr id="16" name="直接箭头连接符 15">
            <a:extLst>
              <a:ext uri="{FF2B5EF4-FFF2-40B4-BE49-F238E27FC236}">
                <a16:creationId xmlns:a16="http://schemas.microsoft.com/office/drawing/2014/main" id="{E015F104-4B4E-4877-AB2A-92D30E56D22C}"/>
              </a:ext>
            </a:extLst>
          </p:cNvPr>
          <p:cNvCxnSpPr>
            <a:stCxn id="5" idx="3"/>
            <a:endCxn id="8" idx="1"/>
          </p:cNvCxnSpPr>
          <p:nvPr/>
        </p:nvCxnSpPr>
        <p:spPr>
          <a:xfrm flipV="1">
            <a:off x="14998253" y="3913767"/>
            <a:ext cx="1211225" cy="1"/>
          </a:xfrm>
          <a:prstGeom prst="straightConnector1">
            <a:avLst/>
          </a:prstGeom>
          <a:noFill/>
          <a:ln w="76200" cap="flat">
            <a:solidFill>
              <a:srgbClr val="FF0000"/>
            </a:solidFill>
            <a:prstDash val="solid"/>
            <a:miter lim="400000"/>
            <a:tailEnd type="triangle"/>
          </a:ln>
        </p:spPr>
        <p:style>
          <a:lnRef idx="0">
            <a:scrgbClr r="0" g="0" b="0"/>
          </a:lnRef>
          <a:fillRef idx="0">
            <a:scrgbClr r="0" g="0" b="0"/>
          </a:fillRef>
          <a:effectRef idx="0">
            <a:scrgbClr r="0" g="0" b="0"/>
          </a:effectRef>
          <a:fontRef idx="none"/>
        </p:style>
      </p:cxnSp>
      <p:cxnSp>
        <p:nvCxnSpPr>
          <p:cNvPr id="18" name="直接箭头连接符 17">
            <a:extLst>
              <a:ext uri="{FF2B5EF4-FFF2-40B4-BE49-F238E27FC236}">
                <a16:creationId xmlns:a16="http://schemas.microsoft.com/office/drawing/2014/main" id="{5A0ED3BB-923F-4943-BDD1-31F7D24F8191}"/>
              </a:ext>
            </a:extLst>
          </p:cNvPr>
          <p:cNvCxnSpPr>
            <a:stCxn id="8" idx="3"/>
            <a:endCxn id="14" idx="1"/>
          </p:cNvCxnSpPr>
          <p:nvPr/>
        </p:nvCxnSpPr>
        <p:spPr>
          <a:xfrm flipV="1">
            <a:off x="17995422" y="3962652"/>
            <a:ext cx="1186658" cy="1"/>
          </a:xfrm>
          <a:prstGeom prst="straightConnector1">
            <a:avLst/>
          </a:prstGeom>
          <a:noFill/>
          <a:ln w="76200" cap="flat">
            <a:solidFill>
              <a:srgbClr val="FF0000"/>
            </a:solidFill>
            <a:prstDash val="solid"/>
            <a:miter lim="400000"/>
            <a:tailEnd type="triangle"/>
          </a:ln>
        </p:spPr>
        <p:style>
          <a:lnRef idx="0">
            <a:scrgbClr r="0" g="0" b="0"/>
          </a:lnRef>
          <a:fillRef idx="0">
            <a:scrgbClr r="0" g="0" b="0"/>
          </a:fillRef>
          <a:effectRef idx="0">
            <a:scrgbClr r="0" g="0" b="0"/>
          </a:effectRef>
          <a:fontRef idx="none"/>
        </p:style>
      </p:cxnSp>
      <p:pic>
        <p:nvPicPr>
          <p:cNvPr id="20" name="图片 19">
            <a:extLst>
              <a:ext uri="{FF2B5EF4-FFF2-40B4-BE49-F238E27FC236}">
                <a16:creationId xmlns:a16="http://schemas.microsoft.com/office/drawing/2014/main" id="{CF00B8FE-8F19-46D1-9CDD-77E5D87F6CB7}"/>
              </a:ext>
            </a:extLst>
          </p:cNvPr>
          <p:cNvPicPr>
            <a:picLocks noChangeAspect="1"/>
          </p:cNvPicPr>
          <p:nvPr/>
        </p:nvPicPr>
        <p:blipFill>
          <a:blip r:embed="rId9"/>
          <a:stretch>
            <a:fillRect/>
          </a:stretch>
        </p:blipFill>
        <p:spPr>
          <a:xfrm>
            <a:off x="1757449" y="5594350"/>
            <a:ext cx="10171736" cy="5211445"/>
          </a:xfrm>
          <a:prstGeom prst="rect">
            <a:avLst/>
          </a:prstGeom>
        </p:spPr>
      </p:pic>
      <p:pic>
        <p:nvPicPr>
          <p:cNvPr id="23" name="图片 22">
            <a:extLst>
              <a:ext uri="{FF2B5EF4-FFF2-40B4-BE49-F238E27FC236}">
                <a16:creationId xmlns:a16="http://schemas.microsoft.com/office/drawing/2014/main" id="{97694DDB-F257-4B63-936E-6E5103C4D15F}"/>
              </a:ext>
            </a:extLst>
          </p:cNvPr>
          <p:cNvPicPr>
            <a:picLocks noChangeAspect="1"/>
          </p:cNvPicPr>
          <p:nvPr/>
        </p:nvPicPr>
        <p:blipFill>
          <a:blip r:embed="rId10"/>
          <a:stretch>
            <a:fillRect/>
          </a:stretch>
        </p:blipFill>
        <p:spPr>
          <a:xfrm>
            <a:off x="13053538" y="5200740"/>
            <a:ext cx="6362478" cy="2803803"/>
          </a:xfrm>
          <a:prstGeom prst="rect">
            <a:avLst/>
          </a:prstGeom>
        </p:spPr>
      </p:pic>
      <p:cxnSp>
        <p:nvCxnSpPr>
          <p:cNvPr id="25" name="直接连接符 24">
            <a:extLst>
              <a:ext uri="{FF2B5EF4-FFF2-40B4-BE49-F238E27FC236}">
                <a16:creationId xmlns:a16="http://schemas.microsoft.com/office/drawing/2014/main" id="{42BBEC88-26F0-4EB0-B43A-5609AC78B758}"/>
              </a:ext>
            </a:extLst>
          </p:cNvPr>
          <p:cNvCxnSpPr/>
          <p:nvPr/>
        </p:nvCxnSpPr>
        <p:spPr>
          <a:xfrm>
            <a:off x="16334309" y="7294880"/>
            <a:ext cx="2832269" cy="0"/>
          </a:xfrm>
          <a:prstGeom prst="line">
            <a:avLst/>
          </a:prstGeom>
          <a:noFill/>
          <a:ln w="76200" cap="flat">
            <a:solidFill>
              <a:srgbClr val="FF0000"/>
            </a:solidFill>
            <a:prstDash val="solid"/>
            <a:miter lim="400000"/>
          </a:ln>
        </p:spPr>
        <p:style>
          <a:lnRef idx="0">
            <a:scrgbClr r="0" g="0" b="0"/>
          </a:lnRef>
          <a:fillRef idx="0">
            <a:scrgbClr r="0" g="0" b="0"/>
          </a:fillRef>
          <a:effectRef idx="0">
            <a:scrgbClr r="0" g="0" b="0"/>
          </a:effectRef>
          <a:fontRef idx="none"/>
        </p:style>
      </p:cxnSp>
      <p:sp>
        <p:nvSpPr>
          <p:cNvPr id="27"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a:extLst>
              <a:ext uri="{FF2B5EF4-FFF2-40B4-BE49-F238E27FC236}">
                <a16:creationId xmlns:a16="http://schemas.microsoft.com/office/drawing/2014/main" id="{D98318DD-4E73-4A3A-A1EC-4E889AD4DD49}"/>
              </a:ext>
            </a:extLst>
          </p:cNvPr>
          <p:cNvSpPr/>
          <p:nvPr/>
        </p:nvSpPr>
        <p:spPr>
          <a:xfrm>
            <a:off x="13053538" y="8390136"/>
            <a:ext cx="9485376" cy="656590"/>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pPr marL="571500" indent="-571500" defTabSz="825500" hangingPunct="0">
              <a:spcBef>
                <a:spcPts val="600"/>
              </a:spcBef>
              <a:spcAft>
                <a:spcPts val="600"/>
              </a:spcAft>
              <a:buFont typeface="Arial" panose="020B0604020202020204" pitchFamily="34" charset="0"/>
              <a:buChar char="•"/>
            </a:pPr>
            <a:r>
              <a:rPr lang="zh-CN" altLang="en-US" sz="3600" kern="0" dirty="0">
                <a:solidFill>
                  <a:srgbClr val="000000"/>
                </a:solidFill>
                <a:latin typeface="微软雅黑 Light" panose="020B0502040204020203" pitchFamily="34" charset="-122"/>
                <a:ea typeface="微软雅黑 Light" panose="020B0502040204020203" pitchFamily="34" charset="-122"/>
              </a:rPr>
              <a:t>保持</a:t>
            </a:r>
            <a:r>
              <a:rPr lang="en-US" altLang="zh-CN" sz="3600" kern="0" dirty="0">
                <a:solidFill>
                  <a:srgbClr val="000000"/>
                </a:solidFill>
                <a:latin typeface="微软雅黑 Light" panose="020B0502040204020203" pitchFamily="34" charset="-122"/>
                <a:ea typeface="微软雅黑 Light" panose="020B0502040204020203" pitchFamily="34" charset="-122"/>
              </a:rPr>
              <a:t>z</a:t>
            </a:r>
            <a:r>
              <a:rPr lang="zh-CN" altLang="en-US" sz="3600" kern="0" dirty="0">
                <a:solidFill>
                  <a:srgbClr val="000000"/>
                </a:solidFill>
                <a:latin typeface="微软雅黑 Light" panose="020B0502040204020203" pitchFamily="34" charset="-122"/>
                <a:ea typeface="微软雅黑 Light" panose="020B0502040204020203" pitchFamily="34" charset="-122"/>
              </a:rPr>
              <a:t>映射在</a:t>
            </a:r>
            <a:r>
              <a:rPr lang="en-US" altLang="zh-CN" sz="3600" kern="0" dirty="0">
                <a:solidFill>
                  <a:srgbClr val="000000"/>
                </a:solidFill>
                <a:latin typeface="微软雅黑 Light" panose="020B0502040204020203" pitchFamily="34" charset="-122"/>
                <a:ea typeface="微软雅黑 Light" panose="020B0502040204020203" pitchFamily="34" charset="-122"/>
              </a:rPr>
              <a:t>[</a:t>
            </a:r>
            <a:r>
              <a:rPr lang="en-US" altLang="zh-CN" sz="3600" kern="0" dirty="0" err="1">
                <a:solidFill>
                  <a:srgbClr val="000000"/>
                </a:solidFill>
                <a:latin typeface="微软雅黑 Light" panose="020B0502040204020203" pitchFamily="34" charset="-122"/>
                <a:ea typeface="微软雅黑 Light" panose="020B0502040204020203" pitchFamily="34" charset="-122"/>
              </a:rPr>
              <a:t>n,f</a:t>
            </a:r>
            <a:r>
              <a:rPr lang="en-US" altLang="zh-CN" sz="3600" kern="0" dirty="0">
                <a:solidFill>
                  <a:srgbClr val="000000"/>
                </a:solidFill>
                <a:latin typeface="微软雅黑 Light" panose="020B0502040204020203" pitchFamily="34" charset="-122"/>
                <a:ea typeface="微软雅黑 Light" panose="020B0502040204020203" pitchFamily="34" charset="-122"/>
              </a:rPr>
              <a:t>]</a:t>
            </a:r>
            <a:r>
              <a:rPr lang="zh-CN" altLang="en-US" sz="3600" kern="0" dirty="0">
                <a:solidFill>
                  <a:srgbClr val="000000"/>
                </a:solidFill>
                <a:latin typeface="微软雅黑 Light" panose="020B0502040204020203" pitchFamily="34" charset="-122"/>
                <a:ea typeface="微软雅黑 Light" panose="020B0502040204020203" pitchFamily="34" charset="-122"/>
              </a:rPr>
              <a:t>范围内</a:t>
            </a:r>
            <a:endParaRPr lang="en-US" altLang="zh-CN" sz="3600" kern="0" dirty="0">
              <a:solidFill>
                <a:srgbClr val="000000"/>
              </a:solidFill>
              <a:latin typeface="微软雅黑 Light" panose="020B0502040204020203" pitchFamily="34" charset="-122"/>
              <a:ea typeface="微软雅黑 Light" panose="020B0502040204020203" pitchFamily="34" charset="-122"/>
            </a:endParaRPr>
          </a:p>
        </p:txBody>
      </p:sp>
      <p:cxnSp>
        <p:nvCxnSpPr>
          <p:cNvPr id="28" name="直接箭头连接符 27">
            <a:extLst>
              <a:ext uri="{FF2B5EF4-FFF2-40B4-BE49-F238E27FC236}">
                <a16:creationId xmlns:a16="http://schemas.microsoft.com/office/drawing/2014/main" id="{3C1425B1-025E-4B60-BB4E-D77650D4917B}"/>
              </a:ext>
            </a:extLst>
          </p:cNvPr>
          <p:cNvCxnSpPr/>
          <p:nvPr/>
        </p:nvCxnSpPr>
        <p:spPr>
          <a:xfrm flipV="1">
            <a:off x="10728960" y="2814431"/>
            <a:ext cx="1991360" cy="2779919"/>
          </a:xfrm>
          <a:prstGeom prst="straightConnector1">
            <a:avLst/>
          </a:prstGeom>
          <a:noFill/>
          <a:ln w="76200" cap="flat">
            <a:solidFill>
              <a:srgbClr val="FF0000"/>
            </a:solidFill>
            <a:prstDash val="solid"/>
            <a:miter lim="400000"/>
            <a:tailEnd type="triangle"/>
          </a:ln>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1941999692"/>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377" name="Rectangle"/>
          <p:cNvSpPr/>
          <p:nvPr/>
        </p:nvSpPr>
        <p:spPr>
          <a:xfrm>
            <a:off x="1757449" y="0"/>
            <a:ext cx="10239288" cy="13716000"/>
          </a:xfrm>
          <a:prstGeom prst="rect">
            <a:avLst/>
          </a:prstGeom>
          <a:solidFill>
            <a:schemeClr val="bg1">
              <a:alpha val="80000"/>
            </a:schemeClr>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dirty="0">
              <a:solidFill>
                <a:srgbClr val="FFFFFF"/>
              </a:solidFill>
              <a:latin typeface="Helvetica"/>
              <a:ea typeface="Helvetica"/>
              <a:cs typeface="Helvetica"/>
              <a:sym typeface="Helvetica"/>
            </a:endParaRPr>
          </a:p>
        </p:txBody>
      </p:sp>
      <p:sp>
        <p:nvSpPr>
          <p:cNvPr id="11"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p:cNvSpPr/>
          <p:nvPr/>
        </p:nvSpPr>
        <p:spPr>
          <a:xfrm>
            <a:off x="2706624" y="4937760"/>
            <a:ext cx="9485376" cy="2072362"/>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pPr marL="571500" indent="-571500" defTabSz="825500" hangingPunct="0">
              <a:spcBef>
                <a:spcPts val="600"/>
              </a:spcBef>
              <a:spcAft>
                <a:spcPts val="600"/>
              </a:spcAft>
              <a:buFont typeface="Arial" panose="020B0604020202020204" pitchFamily="34" charset="0"/>
              <a:buChar char="•"/>
            </a:pPr>
            <a:r>
              <a:rPr lang="zh-CN" altLang="en-US" sz="3600" kern="0" dirty="0">
                <a:solidFill>
                  <a:srgbClr val="000000"/>
                </a:solidFill>
                <a:latin typeface="微软雅黑 Light" panose="020B0502040204020203" pitchFamily="34" charset="-122"/>
                <a:ea typeface="微软雅黑 Light" panose="020B0502040204020203" pitchFamily="34" charset="-122"/>
              </a:rPr>
              <a:t>投影变换</a:t>
            </a:r>
            <a:r>
              <a:rPr lang="en-US" altLang="zh-CN" sz="3600" kern="0" dirty="0">
                <a:solidFill>
                  <a:srgbClr val="000000"/>
                </a:solidFill>
                <a:latin typeface="微软雅黑 Light" panose="020B0502040204020203" pitchFamily="34" charset="-122"/>
                <a:ea typeface="微软雅黑 Light" panose="020B0502040204020203" pitchFamily="34" charset="-122"/>
              </a:rPr>
              <a:t>——</a:t>
            </a:r>
            <a:r>
              <a:rPr lang="zh-CN" altLang="en-US" sz="3600" kern="0" dirty="0">
                <a:solidFill>
                  <a:srgbClr val="000000"/>
                </a:solidFill>
                <a:latin typeface="微软雅黑 Light" panose="020B0502040204020203" pitchFamily="34" charset="-122"/>
                <a:ea typeface="微软雅黑 Light" panose="020B0502040204020203" pitchFamily="34" charset="-122"/>
              </a:rPr>
              <a:t>截头锥</a:t>
            </a:r>
            <a:r>
              <a:rPr lang="en-US" altLang="zh-CN" sz="3600" kern="0" dirty="0">
                <a:solidFill>
                  <a:srgbClr val="000000"/>
                </a:solidFill>
                <a:latin typeface="微软雅黑 Light" panose="020B0502040204020203" pitchFamily="34" charset="-122"/>
                <a:ea typeface="微软雅黑 Light" panose="020B0502040204020203" pitchFamily="34" charset="-122"/>
                <a:sym typeface="Wingdings" panose="05000000000000000000" pitchFamily="2" charset="2"/>
              </a:rPr>
              <a:t></a:t>
            </a:r>
            <a:r>
              <a:rPr lang="zh-CN" altLang="en-US" sz="3600" kern="0" dirty="0">
                <a:solidFill>
                  <a:srgbClr val="000000"/>
                </a:solidFill>
                <a:latin typeface="微软雅黑 Light" panose="020B0502040204020203" pitchFamily="34" charset="-122"/>
                <a:ea typeface="微软雅黑 Light" panose="020B0502040204020203" pitchFamily="34" charset="-122"/>
                <a:sym typeface="Wingdings" panose="05000000000000000000" pitchFamily="2" charset="2"/>
              </a:rPr>
              <a:t>立方体</a:t>
            </a:r>
            <a:endParaRPr lang="en-US" altLang="zh-CN" sz="3600" kern="0" dirty="0">
              <a:solidFill>
                <a:srgbClr val="000000"/>
              </a:solidFill>
              <a:latin typeface="微软雅黑 Light" panose="020B0502040204020203" pitchFamily="34" charset="-122"/>
              <a:ea typeface="微软雅黑 Light" panose="020B0502040204020203" pitchFamily="34" charset="-122"/>
            </a:endParaRPr>
          </a:p>
          <a:p>
            <a:pPr marL="571500" indent="-571500" defTabSz="825500" hangingPunct="0">
              <a:spcBef>
                <a:spcPts val="600"/>
              </a:spcBef>
              <a:spcAft>
                <a:spcPts val="600"/>
              </a:spcAft>
              <a:buFont typeface="Arial" panose="020B0604020202020204" pitchFamily="34" charset="0"/>
              <a:buChar char="•"/>
            </a:pPr>
            <a:r>
              <a:rPr lang="en-US" altLang="zh-CN" sz="3600" kern="0" dirty="0">
                <a:solidFill>
                  <a:srgbClr val="000000"/>
                </a:solidFill>
                <a:latin typeface="微软雅黑 Light" panose="020B0502040204020203" pitchFamily="34" charset="-122"/>
                <a:ea typeface="微软雅黑 Light" panose="020B0502040204020203" pitchFamily="34" charset="-122"/>
              </a:rPr>
              <a:t>Z</a:t>
            </a:r>
            <a:r>
              <a:rPr lang="zh-CN" altLang="en-US" sz="3600" kern="0" dirty="0">
                <a:solidFill>
                  <a:srgbClr val="000000"/>
                </a:solidFill>
                <a:latin typeface="微软雅黑 Light" panose="020B0502040204020203" pitchFamily="34" charset="-122"/>
                <a:ea typeface="微软雅黑 Light" panose="020B0502040204020203" pitchFamily="34" charset="-122"/>
              </a:rPr>
              <a:t>编码进齐次项</a:t>
            </a:r>
            <a:endParaRPr lang="en-US" altLang="zh-CN" sz="3600" kern="0" dirty="0">
              <a:solidFill>
                <a:srgbClr val="000000"/>
              </a:solidFill>
              <a:latin typeface="微软雅黑 Light" panose="020B0502040204020203" pitchFamily="34" charset="-122"/>
              <a:ea typeface="微软雅黑 Light" panose="020B0502040204020203" pitchFamily="34" charset="-122"/>
            </a:endParaRPr>
          </a:p>
          <a:p>
            <a:pPr marL="571500" indent="-571500" defTabSz="825500" hangingPunct="0">
              <a:spcBef>
                <a:spcPts val="600"/>
              </a:spcBef>
              <a:spcAft>
                <a:spcPts val="600"/>
              </a:spcAft>
              <a:buFont typeface="Arial" panose="020B0604020202020204" pitchFamily="34" charset="0"/>
              <a:buChar char="•"/>
            </a:pPr>
            <a:r>
              <a:rPr lang="zh-CN" altLang="en-US" sz="3600" kern="0" dirty="0">
                <a:solidFill>
                  <a:srgbClr val="000000"/>
                </a:solidFill>
                <a:latin typeface="微软雅黑 Light" panose="020B0502040204020203" pitchFamily="34" charset="-122"/>
                <a:ea typeface="微软雅黑 Light" panose="020B0502040204020203" pitchFamily="34" charset="-122"/>
              </a:rPr>
              <a:t>透视变换</a:t>
            </a:r>
            <a:r>
              <a:rPr lang="en-US" altLang="zh-CN" sz="3600" kern="0" dirty="0">
                <a:solidFill>
                  <a:srgbClr val="000000"/>
                </a:solidFill>
                <a:latin typeface="微软雅黑 Light" panose="020B0502040204020203" pitchFamily="34" charset="-122"/>
                <a:ea typeface="微软雅黑 Light" panose="020B0502040204020203" pitchFamily="34" charset="-122"/>
              </a:rPr>
              <a:t>——</a:t>
            </a:r>
            <a:r>
              <a:rPr lang="zh-CN" altLang="en-US" sz="3600" kern="0" dirty="0">
                <a:solidFill>
                  <a:srgbClr val="000000"/>
                </a:solidFill>
                <a:latin typeface="微软雅黑 Light" panose="020B0502040204020203" pitchFamily="34" charset="-122"/>
                <a:ea typeface="微软雅黑 Light" panose="020B0502040204020203" pitchFamily="34" charset="-122"/>
              </a:rPr>
              <a:t>除以</a:t>
            </a:r>
            <a:r>
              <a:rPr lang="en-US" altLang="zh-CN" sz="3600" kern="0" dirty="0">
                <a:solidFill>
                  <a:srgbClr val="000000"/>
                </a:solidFill>
                <a:latin typeface="微软雅黑 Light" panose="020B0502040204020203" pitchFamily="34" charset="-122"/>
                <a:ea typeface="微软雅黑 Light" panose="020B0502040204020203" pitchFamily="34" charset="-122"/>
              </a:rPr>
              <a:t>Z</a:t>
            </a:r>
            <a:r>
              <a:rPr lang="zh-CN" altLang="en-US" sz="3600" kern="0" dirty="0">
                <a:solidFill>
                  <a:srgbClr val="000000"/>
                </a:solidFill>
                <a:latin typeface="微软雅黑 Light" panose="020B0502040204020203" pitchFamily="34" charset="-122"/>
                <a:ea typeface="微软雅黑 Light" panose="020B0502040204020203" pitchFamily="34" charset="-122"/>
              </a:rPr>
              <a:t>，透视除法</a:t>
            </a:r>
            <a:endParaRPr lang="en-US" altLang="zh-CN" sz="3600" kern="0" dirty="0">
              <a:solidFill>
                <a:srgbClr val="000000"/>
              </a:solidFill>
              <a:latin typeface="微软雅黑 Light" panose="020B0502040204020203" pitchFamily="34" charset="-122"/>
              <a:ea typeface="微软雅黑 Light" panose="020B0502040204020203" pitchFamily="34" charset="-122"/>
            </a:endParaRPr>
          </a:p>
        </p:txBody>
      </p:sp>
      <p:sp>
        <p:nvSpPr>
          <p:cNvPr id="12" name="The Picture slide"/>
          <p:cNvSpPr txBox="1"/>
          <p:nvPr/>
        </p:nvSpPr>
        <p:spPr>
          <a:xfrm>
            <a:off x="2706624" y="3303123"/>
            <a:ext cx="7839456" cy="1025922"/>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6000" kern="0" cap="all" dirty="0">
                <a:solidFill>
                  <a:srgbClr val="000000"/>
                </a:solidFill>
                <a:latin typeface="微软雅黑" panose="020B0503020204020204" pitchFamily="34" charset="-122"/>
                <a:ea typeface="微软雅黑" panose="020B0503020204020204" pitchFamily="34" charset="-122"/>
              </a:rPr>
              <a:t>投影变换与透视</a:t>
            </a:r>
            <a:endParaRPr lang="zh-CN" altLang="zh-CN" sz="6000" kern="0" cap="all" dirty="0">
              <a:solidFill>
                <a:srgbClr val="000000"/>
              </a:solidFill>
              <a:latin typeface="微软雅黑" panose="020B0503020204020204" pitchFamily="34" charset="-122"/>
              <a:ea typeface="微软雅黑" panose="020B0503020204020204" pitchFamily="34" charset="-122"/>
            </a:endParaRPr>
          </a:p>
        </p:txBody>
      </p:sp>
      <p:sp>
        <p:nvSpPr>
          <p:cNvPr id="13" name="Rectangle"/>
          <p:cNvSpPr/>
          <p:nvPr/>
        </p:nvSpPr>
        <p:spPr>
          <a:xfrm>
            <a:off x="2724912" y="4572000"/>
            <a:ext cx="7104888"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pic>
        <p:nvPicPr>
          <p:cNvPr id="3" name="图片 2">
            <a:extLst>
              <a:ext uri="{FF2B5EF4-FFF2-40B4-BE49-F238E27FC236}">
                <a16:creationId xmlns:a16="http://schemas.microsoft.com/office/drawing/2014/main" id="{F2D5C496-C1D9-4750-80B4-E4B65B04929D}"/>
              </a:ext>
            </a:extLst>
          </p:cNvPr>
          <p:cNvPicPr>
            <a:picLocks noChangeAspect="1"/>
          </p:cNvPicPr>
          <p:nvPr/>
        </p:nvPicPr>
        <p:blipFill>
          <a:blip r:embed="rId3"/>
          <a:stretch>
            <a:fillRect/>
          </a:stretch>
        </p:blipFill>
        <p:spPr>
          <a:xfrm>
            <a:off x="13669454" y="4364820"/>
            <a:ext cx="9226865" cy="8472253"/>
          </a:xfrm>
          <a:prstGeom prst="rect">
            <a:avLst/>
          </a:prstGeom>
        </p:spPr>
      </p:pic>
      <p:pic>
        <p:nvPicPr>
          <p:cNvPr id="5" name="图片 4">
            <a:extLst>
              <a:ext uri="{FF2B5EF4-FFF2-40B4-BE49-F238E27FC236}">
                <a16:creationId xmlns:a16="http://schemas.microsoft.com/office/drawing/2014/main" id="{215E1DAD-FDEC-4E5F-A227-5CEC376A9F38}"/>
              </a:ext>
            </a:extLst>
          </p:cNvPr>
          <p:cNvPicPr>
            <a:picLocks noChangeAspect="1"/>
          </p:cNvPicPr>
          <p:nvPr/>
        </p:nvPicPr>
        <p:blipFill>
          <a:blip r:embed="rId4"/>
          <a:stretch>
            <a:fillRect/>
          </a:stretch>
        </p:blipFill>
        <p:spPr>
          <a:xfrm>
            <a:off x="13669454" y="878927"/>
            <a:ext cx="8838751" cy="3124998"/>
          </a:xfrm>
          <a:prstGeom prst="rect">
            <a:avLst/>
          </a:prstGeom>
        </p:spPr>
      </p:pic>
      <p:pic>
        <p:nvPicPr>
          <p:cNvPr id="14" name="图片 13">
            <a:extLst>
              <a:ext uri="{FF2B5EF4-FFF2-40B4-BE49-F238E27FC236}">
                <a16:creationId xmlns:a16="http://schemas.microsoft.com/office/drawing/2014/main" id="{E20B869A-6110-41E8-82F1-8B0275D69362}"/>
              </a:ext>
            </a:extLst>
          </p:cNvPr>
          <p:cNvPicPr>
            <a:picLocks noChangeAspect="1"/>
          </p:cNvPicPr>
          <p:nvPr/>
        </p:nvPicPr>
        <p:blipFill>
          <a:blip r:embed="rId5"/>
          <a:srcRect/>
          <a:stretch/>
        </p:blipFill>
        <p:spPr>
          <a:xfrm>
            <a:off x="4379341" y="7618837"/>
            <a:ext cx="4995504" cy="4950904"/>
          </a:xfrm>
          <a:prstGeom prst="rect">
            <a:avLst/>
          </a:prstGeom>
        </p:spPr>
      </p:pic>
      <p:sp>
        <p:nvSpPr>
          <p:cNvPr id="7" name="矩形 6">
            <a:extLst>
              <a:ext uri="{FF2B5EF4-FFF2-40B4-BE49-F238E27FC236}">
                <a16:creationId xmlns:a16="http://schemas.microsoft.com/office/drawing/2014/main" id="{A06032FD-15CB-4294-A338-A70C5B920091}"/>
              </a:ext>
            </a:extLst>
          </p:cNvPr>
          <p:cNvSpPr/>
          <p:nvPr/>
        </p:nvSpPr>
        <p:spPr>
          <a:xfrm>
            <a:off x="17170400" y="3303123"/>
            <a:ext cx="629920" cy="537357"/>
          </a:xfrm>
          <a:prstGeom prst="rect">
            <a:avLst/>
          </a:prstGeom>
          <a:solidFill>
            <a:srgbClr val="FF0000">
              <a:alpha val="19000"/>
            </a:srgbClr>
          </a:solid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Helvetica"/>
              <a:ea typeface="Helvetica"/>
              <a:cs typeface="Helvetica"/>
              <a:sym typeface="Helvetica"/>
            </a:endParaRPr>
          </a:p>
        </p:txBody>
      </p:sp>
    </p:spTree>
    <p:extLst>
      <p:ext uri="{BB962C8B-B14F-4D97-AF65-F5344CB8AC3E}">
        <p14:creationId xmlns:p14="http://schemas.microsoft.com/office/powerpoint/2010/main" val="52040645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1">
                                            <p:txEl>
                                              <p:pRg st="1" end="1"/>
                                            </p:txEl>
                                          </p:spTgt>
                                        </p:tgtEl>
                                        <p:attrNameLst>
                                          <p:attrName>style.visibility</p:attrName>
                                        </p:attrNameLst>
                                      </p:cBhvr>
                                      <p:to>
                                        <p:strVal val="visible"/>
                                      </p:to>
                                    </p:set>
                                    <p:animEffect transition="in" filter="fade">
                                      <p:cBhvr>
                                        <p:cTn id="15" dur="500"/>
                                        <p:tgtEl>
                                          <p:spTgt spid="11">
                                            <p:txEl>
                                              <p:pRg st="1" end="1"/>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1">
                                            <p:txEl>
                                              <p:pRg st="2" end="2"/>
                                            </p:txEl>
                                          </p:spTgt>
                                        </p:tgtEl>
                                        <p:attrNameLst>
                                          <p:attrName>style.visibility</p:attrName>
                                        </p:attrNameLst>
                                      </p:cBhvr>
                                      <p:to>
                                        <p:strVal val="visible"/>
                                      </p:to>
                                    </p:set>
                                    <p:animEffect transition="in" filter="fade">
                                      <p:cBhvr>
                                        <p:cTn id="23" dur="500"/>
                                        <p:tgtEl>
                                          <p:spTgt spid="11">
                                            <p:txEl>
                                              <p:pRg st="2" end="2"/>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fade">
                                      <p:cBhvr>
                                        <p:cTn id="2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377" name="Rectangle"/>
          <p:cNvSpPr/>
          <p:nvPr/>
        </p:nvSpPr>
        <p:spPr>
          <a:xfrm>
            <a:off x="1757449" y="0"/>
            <a:ext cx="10239288" cy="13716000"/>
          </a:xfrm>
          <a:prstGeom prst="rect">
            <a:avLst/>
          </a:prstGeom>
          <a:solidFill>
            <a:schemeClr val="bg1">
              <a:alpha val="80000"/>
            </a:schemeClr>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dirty="0">
              <a:solidFill>
                <a:srgbClr val="FFFFFF"/>
              </a:solidFill>
              <a:latin typeface="Helvetica"/>
              <a:ea typeface="Helvetica"/>
              <a:cs typeface="Helvetica"/>
              <a:sym typeface="Helvetica"/>
            </a:endParaRPr>
          </a:p>
        </p:txBody>
      </p:sp>
      <p:sp>
        <p:nvSpPr>
          <p:cNvPr id="11"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p:cNvSpPr/>
          <p:nvPr/>
        </p:nvSpPr>
        <p:spPr>
          <a:xfrm>
            <a:off x="2706624" y="4937760"/>
            <a:ext cx="9485376" cy="4750018"/>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pPr marL="571500" indent="-571500" defTabSz="825500" hangingPunct="0">
              <a:spcBef>
                <a:spcPts val="600"/>
              </a:spcBef>
              <a:spcAft>
                <a:spcPts val="600"/>
              </a:spcAft>
              <a:buFont typeface="Arial" panose="020B0604020202020204" pitchFamily="34" charset="0"/>
              <a:buChar char="•"/>
            </a:pPr>
            <a:r>
              <a:rPr lang="zh-CN" altLang="en-US" sz="3600" kern="0" dirty="0">
                <a:solidFill>
                  <a:srgbClr val="000000"/>
                </a:solidFill>
                <a:latin typeface="微软雅黑 Light" panose="020B0502040204020203" pitchFamily="34" charset="-122"/>
                <a:ea typeface="微软雅黑 Light" panose="020B0502040204020203" pitchFamily="34" charset="-122"/>
              </a:rPr>
              <a:t>为什么叫</a:t>
            </a:r>
            <a:r>
              <a:rPr lang="en-US" altLang="zh-CN" sz="3600" kern="0" dirty="0" err="1">
                <a:solidFill>
                  <a:srgbClr val="000000"/>
                </a:solidFill>
                <a:latin typeface="微软雅黑 Light" panose="020B0502040204020203" pitchFamily="34" charset="-122"/>
                <a:ea typeface="微软雅黑 Light" panose="020B0502040204020203" pitchFamily="34" charset="-122"/>
              </a:rPr>
              <a:t>ClipSpace</a:t>
            </a:r>
            <a:r>
              <a:rPr lang="zh-CN" altLang="en-US" sz="3600" kern="0" dirty="0">
                <a:solidFill>
                  <a:srgbClr val="000000"/>
                </a:solidFill>
                <a:latin typeface="微软雅黑 Light" panose="020B0502040204020203" pitchFamily="34" charset="-122"/>
                <a:ea typeface="微软雅黑 Light" panose="020B0502040204020203" pitchFamily="34" charset="-122"/>
              </a:rPr>
              <a:t>？</a:t>
            </a:r>
            <a:endParaRPr lang="en-US" altLang="zh-CN" sz="3600" kern="0" dirty="0">
              <a:solidFill>
                <a:srgbClr val="000000"/>
              </a:solidFill>
              <a:latin typeface="微软雅黑 Light" panose="020B0502040204020203" pitchFamily="34" charset="-122"/>
              <a:ea typeface="微软雅黑 Light" panose="020B0502040204020203" pitchFamily="34" charset="-122"/>
            </a:endParaRPr>
          </a:p>
          <a:p>
            <a:pPr marL="571500" indent="-571500" defTabSz="825500" hangingPunct="0">
              <a:spcBef>
                <a:spcPts val="600"/>
              </a:spcBef>
              <a:spcAft>
                <a:spcPts val="600"/>
              </a:spcAft>
              <a:buFont typeface="Arial" panose="020B0604020202020204" pitchFamily="34" charset="0"/>
              <a:buChar char="•"/>
            </a:pPr>
            <a:r>
              <a:rPr lang="en-US" altLang="zh-CN" sz="3600" kern="0" dirty="0" err="1">
                <a:solidFill>
                  <a:srgbClr val="000000"/>
                </a:solidFill>
                <a:latin typeface="微软雅黑 Light" panose="020B0502040204020203" pitchFamily="34" charset="-122"/>
                <a:ea typeface="微软雅黑 Light" panose="020B0502040204020203" pitchFamily="34" charset="-122"/>
              </a:rPr>
              <a:t>lbrt</a:t>
            </a:r>
            <a:r>
              <a:rPr lang="zh-CN" altLang="en-US" sz="3600" kern="0" dirty="0">
                <a:solidFill>
                  <a:srgbClr val="000000"/>
                </a:solidFill>
                <a:latin typeface="微软雅黑 Light" panose="020B0502040204020203" pitchFamily="34" charset="-122"/>
                <a:ea typeface="微软雅黑 Light" panose="020B0502040204020203" pitchFamily="34" charset="-122"/>
              </a:rPr>
              <a:t>确定了相机窗口范围</a:t>
            </a:r>
            <a:endParaRPr lang="en-US" altLang="zh-CN" sz="3600" kern="0" dirty="0">
              <a:solidFill>
                <a:srgbClr val="000000"/>
              </a:solidFill>
              <a:latin typeface="微软雅黑 Light" panose="020B0502040204020203" pitchFamily="34" charset="-122"/>
              <a:ea typeface="微软雅黑 Light" panose="020B0502040204020203" pitchFamily="34" charset="-122"/>
            </a:endParaRPr>
          </a:p>
          <a:p>
            <a:pPr marL="571500" indent="-571500" defTabSz="825500" hangingPunct="0">
              <a:spcBef>
                <a:spcPts val="600"/>
              </a:spcBef>
              <a:spcAft>
                <a:spcPts val="600"/>
              </a:spcAft>
              <a:buFont typeface="Arial" panose="020B0604020202020204" pitchFamily="34" charset="0"/>
              <a:buChar char="•"/>
            </a:pPr>
            <a:r>
              <a:rPr lang="zh-CN" altLang="en-US" sz="3600" kern="0" dirty="0">
                <a:solidFill>
                  <a:srgbClr val="000000"/>
                </a:solidFill>
                <a:latin typeface="微软雅黑 Light" panose="020B0502040204020203" pitchFamily="34" charset="-122"/>
                <a:ea typeface="微软雅黑 Light" panose="020B0502040204020203" pitchFamily="34" charset="-122"/>
              </a:rPr>
              <a:t>软件视锥裁剪（</a:t>
            </a:r>
            <a:r>
              <a:rPr lang="en-US" altLang="zh-CN" sz="3600" kern="0" dirty="0">
                <a:solidFill>
                  <a:srgbClr val="000000"/>
                </a:solidFill>
                <a:latin typeface="微软雅黑 Light" panose="020B0502040204020203" pitchFamily="34" charset="-122"/>
                <a:ea typeface="微软雅黑 Light" panose="020B0502040204020203" pitchFamily="34" charset="-122"/>
              </a:rPr>
              <a:t>RTR19</a:t>
            </a:r>
            <a:r>
              <a:rPr lang="zh-CN" altLang="en-US" sz="3600" kern="0" dirty="0">
                <a:solidFill>
                  <a:srgbClr val="000000"/>
                </a:solidFill>
                <a:latin typeface="微软雅黑 Light" panose="020B0502040204020203" pitchFamily="34" charset="-122"/>
                <a:ea typeface="微软雅黑 Light" panose="020B0502040204020203" pitchFamily="34" charset="-122"/>
              </a:rPr>
              <a:t>）</a:t>
            </a:r>
            <a:endParaRPr lang="en-US" altLang="zh-CN" sz="3600" kern="0" dirty="0">
              <a:solidFill>
                <a:srgbClr val="000000"/>
              </a:solidFill>
              <a:latin typeface="微软雅黑 Light" panose="020B0502040204020203" pitchFamily="34" charset="-122"/>
              <a:ea typeface="微软雅黑 Light" panose="020B0502040204020203" pitchFamily="34" charset="-122"/>
            </a:endParaRPr>
          </a:p>
          <a:p>
            <a:pPr marL="571500" indent="-571500" defTabSz="825500" hangingPunct="0">
              <a:spcBef>
                <a:spcPts val="600"/>
              </a:spcBef>
              <a:spcAft>
                <a:spcPts val="600"/>
              </a:spcAft>
              <a:buFont typeface="Arial" panose="020B0604020202020204" pitchFamily="34" charset="0"/>
              <a:buChar char="•"/>
            </a:pPr>
            <a:r>
              <a:rPr lang="zh-CN" altLang="en-US" sz="3600" kern="0" dirty="0">
                <a:solidFill>
                  <a:srgbClr val="000000"/>
                </a:solidFill>
                <a:latin typeface="微软雅黑 Light" panose="020B0502040204020203" pitchFamily="34" charset="-122"/>
                <a:ea typeface="微软雅黑 Light" panose="020B0502040204020203" pitchFamily="34" charset="-122"/>
              </a:rPr>
              <a:t>硬件管线裁剪</a:t>
            </a:r>
            <a:endParaRPr lang="en-US" altLang="zh-CN" sz="3600" kern="0" dirty="0">
              <a:solidFill>
                <a:srgbClr val="000000"/>
              </a:solidFill>
              <a:latin typeface="微软雅黑 Light" panose="020B0502040204020203" pitchFamily="34" charset="-122"/>
              <a:ea typeface="微软雅黑 Light" panose="020B0502040204020203" pitchFamily="34" charset="-122"/>
            </a:endParaRPr>
          </a:p>
          <a:p>
            <a:pPr marL="571500" indent="-571500" defTabSz="825500" hangingPunct="0">
              <a:spcBef>
                <a:spcPts val="600"/>
              </a:spcBef>
              <a:spcAft>
                <a:spcPts val="600"/>
              </a:spcAft>
              <a:buFont typeface="Arial" panose="020B0604020202020204" pitchFamily="34" charset="0"/>
              <a:buChar char="•"/>
            </a:pPr>
            <a:r>
              <a:rPr lang="zh-CN" altLang="en-US" sz="3600" kern="0" dirty="0">
                <a:solidFill>
                  <a:srgbClr val="000000"/>
                </a:solidFill>
                <a:latin typeface="微软雅黑 Light" panose="020B0502040204020203" pitchFamily="34" charset="-122"/>
                <a:ea typeface="微软雅黑 Light" panose="020B0502040204020203" pitchFamily="34" charset="-122"/>
              </a:rPr>
              <a:t>透视除法、</a:t>
            </a:r>
            <a:r>
              <a:rPr lang="en-US" altLang="zh-CN" sz="3600" kern="0" dirty="0" err="1">
                <a:solidFill>
                  <a:srgbClr val="000000"/>
                </a:solidFill>
                <a:latin typeface="微软雅黑 Light" panose="020B0502040204020203" pitchFamily="34" charset="-122"/>
                <a:ea typeface="微软雅黑 Light" panose="020B0502040204020203" pitchFamily="34" charset="-122"/>
              </a:rPr>
              <a:t>Clip</a:t>
            </a:r>
            <a:r>
              <a:rPr lang="en-US" altLang="zh-CN" sz="3600" kern="0" dirty="0" err="1">
                <a:solidFill>
                  <a:srgbClr val="000000"/>
                </a:solidFill>
                <a:latin typeface="微软雅黑 Light" panose="020B0502040204020203" pitchFamily="34" charset="-122"/>
                <a:ea typeface="微软雅黑 Light" panose="020B0502040204020203" pitchFamily="34" charset="-122"/>
                <a:sym typeface="Wingdings" panose="05000000000000000000" pitchFamily="2" charset="2"/>
              </a:rPr>
              <a:t>NDC</a:t>
            </a:r>
            <a:r>
              <a:rPr lang="zh-CN" altLang="en-US" sz="3600" kern="0" dirty="0">
                <a:solidFill>
                  <a:srgbClr val="000000"/>
                </a:solidFill>
                <a:latin typeface="微软雅黑 Light" panose="020B0502040204020203" pitchFamily="34" charset="-122"/>
                <a:ea typeface="微软雅黑 Light" panose="020B0502040204020203" pitchFamily="34" charset="-122"/>
                <a:sym typeface="Wingdings" panose="05000000000000000000" pitchFamily="2" charset="2"/>
              </a:rPr>
              <a:t>、</a:t>
            </a:r>
            <a:r>
              <a:rPr lang="en-US" altLang="zh-CN" sz="3600" kern="0" dirty="0" err="1">
                <a:solidFill>
                  <a:srgbClr val="000000"/>
                </a:solidFill>
                <a:latin typeface="微软雅黑 Light" panose="020B0502040204020203" pitchFamily="34" charset="-122"/>
                <a:ea typeface="微软雅黑 Light" panose="020B0502040204020203" pitchFamily="34" charset="-122"/>
                <a:sym typeface="Wingdings" panose="05000000000000000000" pitchFamily="2" charset="2"/>
              </a:rPr>
              <a:t>NDCViewport</a:t>
            </a:r>
            <a:r>
              <a:rPr lang="zh-CN" altLang="en-US" sz="3600" kern="0" dirty="0">
                <a:solidFill>
                  <a:srgbClr val="000000"/>
                </a:solidFill>
                <a:latin typeface="微软雅黑 Light" panose="020B0502040204020203" pitchFamily="34" charset="-122"/>
                <a:ea typeface="微软雅黑 Light" panose="020B0502040204020203" pitchFamily="34" charset="-122"/>
                <a:sym typeface="Wingdings" panose="05000000000000000000" pitchFamily="2" charset="2"/>
              </a:rPr>
              <a:t>由硬件管线完成</a:t>
            </a:r>
            <a:endParaRPr lang="en-US" altLang="zh-CN" sz="3600" kern="0" dirty="0">
              <a:solidFill>
                <a:srgbClr val="000000"/>
              </a:solidFill>
              <a:latin typeface="微软雅黑 Light" panose="020B0502040204020203" pitchFamily="34" charset="-122"/>
              <a:ea typeface="微软雅黑 Light" panose="020B0502040204020203" pitchFamily="34" charset="-122"/>
              <a:sym typeface="Wingdings" panose="05000000000000000000" pitchFamily="2" charset="2"/>
            </a:endParaRPr>
          </a:p>
          <a:p>
            <a:pPr marL="571500" indent="-571500" defTabSz="825500" hangingPunct="0">
              <a:spcBef>
                <a:spcPts val="600"/>
              </a:spcBef>
              <a:spcAft>
                <a:spcPts val="600"/>
              </a:spcAft>
              <a:buFont typeface="Arial" panose="020B0604020202020204" pitchFamily="34" charset="0"/>
              <a:buChar char="•"/>
            </a:pPr>
            <a:r>
              <a:rPr lang="en-US" altLang="zh-CN" sz="3600" kern="0" dirty="0">
                <a:solidFill>
                  <a:srgbClr val="000000"/>
                </a:solidFill>
                <a:latin typeface="微软雅黑 Light" panose="020B0502040204020203" pitchFamily="34" charset="-122"/>
                <a:ea typeface="微软雅黑 Light" panose="020B0502040204020203" pitchFamily="34" charset="-122"/>
              </a:rPr>
              <a:t>7.1.1</a:t>
            </a:r>
            <a:r>
              <a:rPr lang="zh-CN" altLang="en-US" sz="3600" kern="0" dirty="0">
                <a:solidFill>
                  <a:srgbClr val="000000"/>
                </a:solidFill>
                <a:latin typeface="微软雅黑 Light" panose="020B0502040204020203" pitchFamily="34" charset="-122"/>
                <a:ea typeface="微软雅黑 Light" panose="020B0502040204020203" pitchFamily="34" charset="-122"/>
              </a:rPr>
              <a:t>，</a:t>
            </a:r>
            <a:r>
              <a:rPr lang="en-US" altLang="zh-CN" sz="3600" kern="0" dirty="0">
                <a:solidFill>
                  <a:srgbClr val="000000"/>
                </a:solidFill>
                <a:latin typeface="微软雅黑 Light" panose="020B0502040204020203" pitchFamily="34" charset="-122"/>
                <a:ea typeface="微软雅黑 Light" panose="020B0502040204020203" pitchFamily="34" charset="-122"/>
              </a:rPr>
              <a:t>7.1.2</a:t>
            </a:r>
            <a:r>
              <a:rPr lang="zh-CN" altLang="en-US" sz="3600" kern="0" dirty="0">
                <a:solidFill>
                  <a:srgbClr val="000000"/>
                </a:solidFill>
                <a:latin typeface="微软雅黑 Light" panose="020B0502040204020203" pitchFamily="34" charset="-122"/>
                <a:ea typeface="微软雅黑 Light" panose="020B0502040204020203" pitchFamily="34" charset="-122"/>
              </a:rPr>
              <a:t>，</a:t>
            </a:r>
            <a:r>
              <a:rPr lang="en-US" altLang="zh-CN" sz="3600" kern="0" dirty="0">
                <a:solidFill>
                  <a:srgbClr val="000000"/>
                </a:solidFill>
                <a:latin typeface="微软雅黑 Light" panose="020B0502040204020203" pitchFamily="34" charset="-122"/>
                <a:ea typeface="微软雅黑 Light" panose="020B0502040204020203" pitchFamily="34" charset="-122"/>
              </a:rPr>
              <a:t>7.2</a:t>
            </a:r>
            <a:r>
              <a:rPr lang="zh-CN" altLang="en-US" sz="3600" kern="0" dirty="0">
                <a:solidFill>
                  <a:srgbClr val="000000"/>
                </a:solidFill>
                <a:latin typeface="微软雅黑 Light" panose="020B0502040204020203" pitchFamily="34" charset="-122"/>
                <a:ea typeface="微软雅黑 Light" panose="020B0502040204020203" pitchFamily="34" charset="-122"/>
              </a:rPr>
              <a:t>，</a:t>
            </a:r>
            <a:r>
              <a:rPr lang="en-US" altLang="zh-CN" sz="3600" kern="0" dirty="0">
                <a:solidFill>
                  <a:srgbClr val="000000"/>
                </a:solidFill>
                <a:latin typeface="微软雅黑 Light" panose="020B0502040204020203" pitchFamily="34" charset="-122"/>
                <a:ea typeface="微软雅黑 Light" panose="020B0502040204020203" pitchFamily="34" charset="-122"/>
              </a:rPr>
              <a:t>7.3</a:t>
            </a:r>
          </a:p>
        </p:txBody>
      </p:sp>
      <p:sp>
        <p:nvSpPr>
          <p:cNvPr id="12" name="The Picture slide"/>
          <p:cNvSpPr txBox="1"/>
          <p:nvPr/>
        </p:nvSpPr>
        <p:spPr>
          <a:xfrm>
            <a:off x="2706624" y="3303123"/>
            <a:ext cx="7839456" cy="1025922"/>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6000" kern="0" cap="all" dirty="0">
                <a:solidFill>
                  <a:srgbClr val="000000"/>
                </a:solidFill>
                <a:latin typeface="微软雅黑" panose="020B0503020204020204" pitchFamily="34" charset="-122"/>
                <a:ea typeface="微软雅黑" panose="020B0503020204020204" pitchFamily="34" charset="-122"/>
              </a:rPr>
              <a:t>投影变换与透视</a:t>
            </a:r>
            <a:endParaRPr lang="zh-CN" altLang="zh-CN" sz="6000" kern="0" cap="all" dirty="0">
              <a:solidFill>
                <a:srgbClr val="000000"/>
              </a:solidFill>
              <a:latin typeface="微软雅黑" panose="020B0503020204020204" pitchFamily="34" charset="-122"/>
              <a:ea typeface="微软雅黑" panose="020B0503020204020204" pitchFamily="34" charset="-122"/>
            </a:endParaRPr>
          </a:p>
        </p:txBody>
      </p:sp>
      <p:sp>
        <p:nvSpPr>
          <p:cNvPr id="13" name="Rectangle"/>
          <p:cNvSpPr/>
          <p:nvPr/>
        </p:nvSpPr>
        <p:spPr>
          <a:xfrm>
            <a:off x="2724912" y="4572000"/>
            <a:ext cx="7104888"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pic>
        <p:nvPicPr>
          <p:cNvPr id="6" name="Picture 5" descr="C:\Users\ZhaoShuai\Desktop\UE5_Logo.pngUE5_Logo">
            <a:extLst>
              <a:ext uri="{FF2B5EF4-FFF2-40B4-BE49-F238E27FC236}">
                <a16:creationId xmlns:a16="http://schemas.microsoft.com/office/drawing/2014/main" id="{6B7D7C3C-46F5-4526-8000-E03BDAFB8AAB}"/>
              </a:ext>
            </a:extLst>
          </p:cNvPr>
          <p:cNvPicPr>
            <a:picLocks noChangeAspect="1"/>
          </p:cNvPicPr>
          <p:nvPr/>
        </p:nvPicPr>
        <p:blipFill>
          <a:blip r:embed="rId3"/>
          <a:srcRect/>
          <a:stretch>
            <a:fillRect/>
          </a:stretch>
        </p:blipFill>
        <p:spPr>
          <a:xfrm>
            <a:off x="21758275" y="11090275"/>
            <a:ext cx="2625725" cy="2625725"/>
          </a:xfrm>
          <a:prstGeom prst="rect">
            <a:avLst/>
          </a:prstGeom>
          <a:noFill/>
        </p:spPr>
      </p:pic>
      <p:pic>
        <p:nvPicPr>
          <p:cNvPr id="7" name="图片 6">
            <a:extLst>
              <a:ext uri="{FF2B5EF4-FFF2-40B4-BE49-F238E27FC236}">
                <a16:creationId xmlns:a16="http://schemas.microsoft.com/office/drawing/2014/main" id="{9AF639C6-8306-4781-A317-2B3D8349BF3E}"/>
              </a:ext>
            </a:extLst>
          </p:cNvPr>
          <p:cNvPicPr>
            <a:picLocks noChangeAspect="1"/>
          </p:cNvPicPr>
          <p:nvPr/>
        </p:nvPicPr>
        <p:blipFill>
          <a:blip r:embed="rId4"/>
          <a:stretch>
            <a:fillRect/>
          </a:stretch>
        </p:blipFill>
        <p:spPr>
          <a:xfrm>
            <a:off x="13689774" y="2373318"/>
            <a:ext cx="9226865" cy="8472253"/>
          </a:xfrm>
          <a:prstGeom prst="rect">
            <a:avLst/>
          </a:prstGeom>
        </p:spPr>
      </p:pic>
    </p:spTree>
    <p:extLst>
      <p:ext uri="{BB962C8B-B14F-4D97-AF65-F5344CB8AC3E}">
        <p14:creationId xmlns:p14="http://schemas.microsoft.com/office/powerpoint/2010/main" val="149010458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xEl>
                                              <p:pRg st="1" end="1"/>
                                            </p:txEl>
                                          </p:spTgt>
                                        </p:tgtEl>
                                        <p:attrNameLst>
                                          <p:attrName>style.visibility</p:attrName>
                                        </p:attrNameLst>
                                      </p:cBhvr>
                                      <p:to>
                                        <p:strVal val="visible"/>
                                      </p:to>
                                    </p:set>
                                    <p:animEffect transition="in" filter="fade">
                                      <p:cBhvr>
                                        <p:cTn id="12" dur="500"/>
                                        <p:tgtEl>
                                          <p:spTgt spid="1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xEl>
                                              <p:pRg st="2" end="2"/>
                                            </p:txEl>
                                          </p:spTgt>
                                        </p:tgtEl>
                                        <p:attrNameLst>
                                          <p:attrName>style.visibility</p:attrName>
                                        </p:attrNameLst>
                                      </p:cBhvr>
                                      <p:to>
                                        <p:strVal val="visible"/>
                                      </p:to>
                                    </p:set>
                                    <p:animEffect transition="in" filter="fade">
                                      <p:cBhvr>
                                        <p:cTn id="17" dur="500"/>
                                        <p:tgtEl>
                                          <p:spTgt spid="11">
                                            <p:txEl>
                                              <p:pRg st="2" end="2"/>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11">
                                            <p:txEl>
                                              <p:pRg st="3" end="3"/>
                                            </p:txEl>
                                          </p:spTgt>
                                        </p:tgtEl>
                                        <p:attrNameLst>
                                          <p:attrName>style.visibility</p:attrName>
                                        </p:attrNameLst>
                                      </p:cBhvr>
                                      <p:to>
                                        <p:strVal val="visible"/>
                                      </p:to>
                                    </p:set>
                                    <p:animEffect transition="in" filter="fade">
                                      <p:cBhvr>
                                        <p:cTn id="20" dur="500"/>
                                        <p:tgtEl>
                                          <p:spTgt spid="11">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1">
                                            <p:txEl>
                                              <p:pRg st="4" end="4"/>
                                            </p:txEl>
                                          </p:spTgt>
                                        </p:tgtEl>
                                        <p:attrNameLst>
                                          <p:attrName>style.visibility</p:attrName>
                                        </p:attrNameLst>
                                      </p:cBhvr>
                                      <p:to>
                                        <p:strVal val="visible"/>
                                      </p:to>
                                    </p:set>
                                    <p:animEffect transition="in" filter="fade">
                                      <p:cBhvr>
                                        <p:cTn id="25" dur="500"/>
                                        <p:tgtEl>
                                          <p:spTgt spid="11">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1">
                                            <p:txEl>
                                              <p:pRg st="5" end="5"/>
                                            </p:txEl>
                                          </p:spTgt>
                                        </p:tgtEl>
                                        <p:attrNameLst>
                                          <p:attrName>style.visibility</p:attrName>
                                        </p:attrNameLst>
                                      </p:cBhvr>
                                      <p:to>
                                        <p:strVal val="visible"/>
                                      </p:to>
                                    </p:set>
                                    <p:animEffect transition="in" filter="fade">
                                      <p:cBhvr>
                                        <p:cTn id="30" dur="500"/>
                                        <p:tgtEl>
                                          <p:spTgt spid="11">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377" name="Rectangle"/>
          <p:cNvSpPr/>
          <p:nvPr/>
        </p:nvSpPr>
        <p:spPr>
          <a:xfrm>
            <a:off x="1757448" y="0"/>
            <a:ext cx="10239288" cy="13716000"/>
          </a:xfrm>
          <a:prstGeom prst="rect">
            <a:avLst/>
          </a:prstGeom>
          <a:solidFill>
            <a:schemeClr val="bg1">
              <a:alpha val="80000"/>
            </a:schemeClr>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dirty="0">
              <a:solidFill>
                <a:srgbClr val="FFFFFF"/>
              </a:solidFill>
              <a:latin typeface="Helvetica"/>
              <a:ea typeface="Helvetica"/>
              <a:cs typeface="Helvetica"/>
              <a:sym typeface="Helvetica"/>
            </a:endParaRPr>
          </a:p>
        </p:txBody>
      </p:sp>
      <p:sp>
        <p:nvSpPr>
          <p:cNvPr id="11"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p:cNvSpPr/>
          <p:nvPr/>
        </p:nvSpPr>
        <p:spPr>
          <a:xfrm>
            <a:off x="2706624" y="4937760"/>
            <a:ext cx="9485376" cy="1918474"/>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pPr marL="571500" indent="-571500" defTabSz="825500" hangingPunct="0">
              <a:spcBef>
                <a:spcPts val="600"/>
              </a:spcBef>
              <a:spcAft>
                <a:spcPts val="600"/>
              </a:spcAft>
              <a:buFont typeface="Arial" panose="020B0604020202020204" pitchFamily="34" charset="0"/>
              <a:buChar char="•"/>
            </a:pPr>
            <a:r>
              <a:rPr lang="zh-CN" altLang="en-US" sz="3600" dirty="0">
                <a:latin typeface="微软雅黑 Light" panose="020B0502040204020203" pitchFamily="34" charset="-122"/>
                <a:ea typeface="微软雅黑 Light" panose="020B0502040204020203" pitchFamily="34" charset="-122"/>
              </a:rPr>
              <a:t>模型（</a:t>
            </a:r>
            <a:r>
              <a:rPr lang="en-US" altLang="zh-CN" sz="3600" dirty="0">
                <a:latin typeface="微软雅黑 Light" panose="020B0502040204020203" pitchFamily="34" charset="-122"/>
                <a:ea typeface="微软雅黑 Light" panose="020B0502040204020203" pitchFamily="34" charset="-122"/>
              </a:rPr>
              <a:t>Model</a:t>
            </a:r>
            <a:r>
              <a:rPr lang="zh-CN" altLang="en-US" sz="3600" dirty="0">
                <a:latin typeface="微软雅黑 Light" panose="020B0502040204020203" pitchFamily="34" charset="-122"/>
                <a:ea typeface="微软雅黑 Light" panose="020B0502040204020203" pitchFamily="34" charset="-122"/>
              </a:rPr>
              <a:t>）、观察</a:t>
            </a:r>
            <a:r>
              <a:rPr lang="en-US" altLang="zh-CN" sz="3600" dirty="0">
                <a:latin typeface="微软雅黑 Light" panose="020B0502040204020203" pitchFamily="34" charset="-122"/>
                <a:ea typeface="微软雅黑 Light" panose="020B0502040204020203" pitchFamily="34" charset="-122"/>
              </a:rPr>
              <a:t>(View)</a:t>
            </a:r>
            <a:r>
              <a:rPr lang="zh-CN" altLang="en-US" sz="3600" dirty="0">
                <a:latin typeface="微软雅黑 Light" panose="020B0502040204020203" pitchFamily="34" charset="-122"/>
                <a:ea typeface="微软雅黑 Light" panose="020B0502040204020203" pitchFamily="34" charset="-122"/>
              </a:rPr>
              <a:t>和投影（</a:t>
            </a:r>
            <a:r>
              <a:rPr lang="en-US" altLang="zh-CN" sz="3600" dirty="0">
                <a:latin typeface="微软雅黑 Light" panose="020B0502040204020203" pitchFamily="34" charset="-122"/>
                <a:ea typeface="微软雅黑 Light" panose="020B0502040204020203" pitchFamily="34" charset="-122"/>
              </a:rPr>
              <a:t>Projection</a:t>
            </a:r>
            <a:r>
              <a:rPr lang="zh-CN" altLang="en-US" sz="3600" dirty="0">
                <a:latin typeface="微软雅黑 Light" panose="020B0502040204020203" pitchFamily="34" charset="-122"/>
                <a:ea typeface="微软雅黑 Light" panose="020B0502040204020203" pitchFamily="34" charset="-122"/>
              </a:rPr>
              <a:t>）矩阵</a:t>
            </a:r>
            <a:endParaRPr lang="en-US" altLang="zh-CN" sz="3600" dirty="0">
              <a:latin typeface="微软雅黑 Light" panose="020B0502040204020203" pitchFamily="34" charset="-122"/>
              <a:ea typeface="微软雅黑 Light" panose="020B0502040204020203" pitchFamily="34" charset="-122"/>
            </a:endParaRPr>
          </a:p>
          <a:p>
            <a:pPr marL="571500" indent="-571500" defTabSz="825500" hangingPunct="0">
              <a:spcBef>
                <a:spcPts val="600"/>
              </a:spcBef>
              <a:spcAft>
                <a:spcPts val="600"/>
              </a:spcAft>
              <a:buFont typeface="Arial" panose="020B0604020202020204" pitchFamily="34" charset="0"/>
              <a:buChar char="•"/>
            </a:pPr>
            <a:r>
              <a:rPr lang="zh-CN" altLang="en-US" sz="3600" kern="0" dirty="0">
                <a:solidFill>
                  <a:srgbClr val="000000"/>
                </a:solidFill>
                <a:latin typeface="微软雅黑 Light" panose="020B0502040204020203" pitchFamily="34" charset="-122"/>
                <a:ea typeface="微软雅黑 Light" panose="020B0502040204020203" pitchFamily="34" charset="-122"/>
              </a:rPr>
              <a:t>需要自己构建</a:t>
            </a:r>
            <a:endParaRPr lang="en-US" altLang="zh-CN" sz="3600" kern="0" dirty="0">
              <a:solidFill>
                <a:srgbClr val="000000"/>
              </a:solidFill>
              <a:latin typeface="微软雅黑 Light" panose="020B0502040204020203" pitchFamily="34" charset="-122"/>
              <a:ea typeface="微软雅黑 Light" panose="020B0502040204020203" pitchFamily="34" charset="-122"/>
            </a:endParaRPr>
          </a:p>
        </p:txBody>
      </p:sp>
      <p:sp>
        <p:nvSpPr>
          <p:cNvPr id="12" name="The Picture slide"/>
          <p:cNvSpPr txBox="1"/>
          <p:nvPr/>
        </p:nvSpPr>
        <p:spPr>
          <a:xfrm>
            <a:off x="2706624" y="3303123"/>
            <a:ext cx="7839456" cy="1025922"/>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en-US" altLang="zh-CN" sz="6000" kern="0" cap="all" dirty="0">
                <a:solidFill>
                  <a:srgbClr val="000000"/>
                </a:solidFill>
                <a:latin typeface="微软雅黑" panose="020B0503020204020204" pitchFamily="34" charset="-122"/>
                <a:ea typeface="微软雅黑" panose="020B0503020204020204" pitchFamily="34" charset="-122"/>
              </a:rPr>
              <a:t>MVP</a:t>
            </a:r>
            <a:r>
              <a:rPr lang="zh-CN" altLang="en-US" sz="6000" kern="0" cap="all" dirty="0">
                <a:solidFill>
                  <a:srgbClr val="000000"/>
                </a:solidFill>
                <a:latin typeface="微软雅黑" panose="020B0503020204020204" pitchFamily="34" charset="-122"/>
                <a:ea typeface="微软雅黑" panose="020B0503020204020204" pitchFamily="34" charset="-122"/>
              </a:rPr>
              <a:t>变换</a:t>
            </a:r>
            <a:endParaRPr lang="zh-CN" altLang="zh-CN" sz="6000" kern="0" cap="all" dirty="0">
              <a:solidFill>
                <a:srgbClr val="000000"/>
              </a:solidFill>
              <a:latin typeface="微软雅黑" panose="020B0503020204020204" pitchFamily="34" charset="-122"/>
              <a:ea typeface="微软雅黑" panose="020B0503020204020204" pitchFamily="34" charset="-122"/>
            </a:endParaRPr>
          </a:p>
        </p:txBody>
      </p:sp>
      <p:sp>
        <p:nvSpPr>
          <p:cNvPr id="13" name="Rectangle"/>
          <p:cNvSpPr/>
          <p:nvPr/>
        </p:nvSpPr>
        <p:spPr>
          <a:xfrm>
            <a:off x="2724912" y="4572000"/>
            <a:ext cx="7104888"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pic>
        <p:nvPicPr>
          <p:cNvPr id="6" name="Picture 5" descr="C:\Users\ZhaoShuai\Desktop\UE5_Logo.pngUE5_Logo">
            <a:extLst>
              <a:ext uri="{FF2B5EF4-FFF2-40B4-BE49-F238E27FC236}">
                <a16:creationId xmlns:a16="http://schemas.microsoft.com/office/drawing/2014/main" id="{6B7D7C3C-46F5-4526-8000-E03BDAFB8AAB}"/>
              </a:ext>
            </a:extLst>
          </p:cNvPr>
          <p:cNvPicPr>
            <a:picLocks noChangeAspect="1"/>
          </p:cNvPicPr>
          <p:nvPr/>
        </p:nvPicPr>
        <p:blipFill>
          <a:blip r:embed="rId3"/>
          <a:srcRect/>
          <a:stretch>
            <a:fillRect/>
          </a:stretch>
        </p:blipFill>
        <p:spPr>
          <a:xfrm>
            <a:off x="21758275" y="11090275"/>
            <a:ext cx="2625725" cy="2625725"/>
          </a:xfrm>
          <a:prstGeom prst="rect">
            <a:avLst/>
          </a:prstGeom>
          <a:noFill/>
        </p:spPr>
      </p:pic>
      <p:pic>
        <p:nvPicPr>
          <p:cNvPr id="7" name="Picture 2" descr="coordinate_systems">
            <a:extLst>
              <a:ext uri="{FF2B5EF4-FFF2-40B4-BE49-F238E27FC236}">
                <a16:creationId xmlns:a16="http://schemas.microsoft.com/office/drawing/2014/main" id="{47DD2350-756F-4CDC-A90F-00805925BA5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996736" y="3303122"/>
            <a:ext cx="12437272" cy="61253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2335158"/>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sp>
        <p:nvSpPr>
          <p:cNvPr id="44" name="You are the face that has changed my whole world. You are the face that I see everywhere I go. You are so beautiful to me that I can’t explain , Just like a green flower porcelain"/>
          <p:cNvSpPr txBox="1"/>
          <p:nvPr/>
        </p:nvSpPr>
        <p:spPr>
          <a:xfrm>
            <a:off x="4366159" y="7443589"/>
            <a:ext cx="15651686" cy="1025922"/>
          </a:xfrm>
          <a:prstGeom prst="rect">
            <a:avLst/>
          </a:prstGeom>
          <a:ln w="12700">
            <a:miter lim="400000"/>
          </a:ln>
        </p:spPr>
        <p:txBody>
          <a:bodyPr lIns="50800" tIns="50800" rIns="50800" bIns="50800" anchor="ctr">
            <a:spAutoFit/>
          </a:bodyPr>
          <a:lstStyle>
            <a:lvl1pPr>
              <a:defRPr sz="2400">
                <a:solidFill>
                  <a:srgbClr val="FFFFFF"/>
                </a:solidFill>
                <a:latin typeface="Helvetica"/>
                <a:ea typeface="Helvetica"/>
                <a:cs typeface="Helvetica"/>
                <a:sym typeface="Helvetica"/>
              </a:defRPr>
            </a:lvl1pPr>
          </a:lstStyle>
          <a:p>
            <a:pPr algn="ctr" defTabSz="825500" hangingPunct="0"/>
            <a:r>
              <a:rPr lang="zh-CN" altLang="en-US" sz="6000" dirty="0">
                <a:latin typeface="微软雅黑 Light" panose="020B0502040204020203" pitchFamily="34" charset="-122"/>
                <a:ea typeface="微软雅黑 Light" panose="020B0502040204020203" pitchFamily="34" charset="-122"/>
              </a:rPr>
              <a:t>表面几何的表示</a:t>
            </a:r>
            <a:endParaRPr lang="zh-CN" sz="6000" dirty="0">
              <a:latin typeface="微软雅黑 Light" panose="020B0502040204020203" pitchFamily="34" charset="-122"/>
              <a:ea typeface="微软雅黑 Light" panose="020B0502040204020203" pitchFamily="34" charset="-122"/>
            </a:endParaRPr>
          </a:p>
        </p:txBody>
      </p:sp>
      <p:sp>
        <p:nvSpPr>
          <p:cNvPr id="45" name="AEVER"/>
          <p:cNvSpPr txBox="1"/>
          <p:nvPr/>
        </p:nvSpPr>
        <p:spPr>
          <a:xfrm>
            <a:off x="9627213" y="5638703"/>
            <a:ext cx="5129609" cy="1333698"/>
          </a:xfrm>
          <a:prstGeom prst="rect">
            <a:avLst/>
          </a:prstGeom>
          <a:ln w="12700">
            <a:miter lim="400000"/>
          </a:ln>
        </p:spPr>
        <p:txBody>
          <a:bodyPr wrap="none" lIns="50800" tIns="50800" rIns="50800" bIns="50800" anchor="ctr">
            <a:spAutoFit/>
          </a:bodyPr>
          <a:lstStyle>
            <a:lvl1pPr>
              <a:defRPr sz="12000" b="1" spc="1800">
                <a:solidFill>
                  <a:srgbClr val="FFFC73"/>
                </a:solidFill>
                <a:latin typeface="Helvetica"/>
                <a:ea typeface="Helvetica"/>
                <a:cs typeface="Helvetica"/>
                <a:sym typeface="Helvetica"/>
              </a:defRPr>
            </a:lvl1pPr>
          </a:lstStyle>
          <a:p>
            <a:pPr algn="ctr" defTabSz="825500" hangingPunct="0"/>
            <a:r>
              <a:rPr lang="zh-CN" altLang="en-US" sz="8000" cap="all" dirty="0">
                <a:solidFill>
                  <a:srgbClr val="FFD966"/>
                </a:solidFill>
                <a:latin typeface="微软雅黑" panose="020B0503020204020204" pitchFamily="34" charset="-122"/>
                <a:ea typeface="微软雅黑" panose="020B0503020204020204" pitchFamily="34" charset="-122"/>
              </a:rPr>
              <a:t>第二部分</a:t>
            </a:r>
            <a:endParaRPr lang="zh-CN" sz="8000" cap="all" dirty="0">
              <a:solidFill>
                <a:srgbClr val="FFD966"/>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630227932"/>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sp>
        <p:nvSpPr>
          <p:cNvPr id="44" name="You are the face that has changed my whole world. You are the face that I see everywhere I go. You are so beautiful to me that I can’t explain , Just like a green flower porcelain"/>
          <p:cNvSpPr txBox="1"/>
          <p:nvPr/>
        </p:nvSpPr>
        <p:spPr>
          <a:xfrm>
            <a:off x="4366157" y="9144238"/>
            <a:ext cx="15651686" cy="1025922"/>
          </a:xfrm>
          <a:prstGeom prst="rect">
            <a:avLst/>
          </a:prstGeom>
          <a:ln w="12700">
            <a:miter lim="400000"/>
          </a:ln>
        </p:spPr>
        <p:txBody>
          <a:bodyPr lIns="50800" tIns="50800" rIns="50800" bIns="50800" anchor="ctr">
            <a:spAutoFit/>
          </a:bodyPr>
          <a:lstStyle>
            <a:lvl1pPr>
              <a:defRPr sz="2400">
                <a:solidFill>
                  <a:srgbClr val="FFFFFF"/>
                </a:solidFill>
                <a:latin typeface="Helvetica"/>
                <a:ea typeface="Helvetica"/>
                <a:cs typeface="Helvetica"/>
                <a:sym typeface="Helvetica"/>
              </a:defRPr>
            </a:lvl1pPr>
          </a:lstStyle>
          <a:p>
            <a:pPr algn="ctr" defTabSz="825500" hangingPunct="0"/>
            <a:r>
              <a:rPr lang="zh-CN" altLang="en-US" sz="6000" dirty="0">
                <a:latin typeface="微软雅黑 Light" panose="020B0502040204020203" pitchFamily="34" charset="-122"/>
                <a:ea typeface="微软雅黑 Light" panose="020B0502040204020203" pitchFamily="34" charset="-122"/>
              </a:rPr>
              <a:t>表面：</a:t>
            </a:r>
            <a:r>
              <a:rPr lang="zh-CN" altLang="en-US" sz="6000" dirty="0">
                <a:effectLst/>
                <a:latin typeface="微软雅黑 Light" panose="020B0502040204020203" pitchFamily="34" charset="-122"/>
                <a:ea typeface="微软雅黑 Light" panose="020B0502040204020203" pitchFamily="34" charset="-122"/>
              </a:rPr>
              <a:t>两种物质分开的地方</a:t>
            </a:r>
            <a:r>
              <a:rPr lang="en-US" altLang="zh-CN" sz="6000" dirty="0">
                <a:effectLst/>
                <a:latin typeface="微软雅黑 Light" panose="020B0502040204020203" pitchFamily="34" charset="-122"/>
                <a:ea typeface="微软雅黑 Light" panose="020B0502040204020203" pitchFamily="34" charset="-122"/>
              </a:rPr>
              <a:t>——</a:t>
            </a:r>
            <a:r>
              <a:rPr lang="zh-CN" altLang="en-US" sz="6000" dirty="0">
                <a:effectLst/>
                <a:latin typeface="微软雅黑 Light" panose="020B0502040204020203" pitchFamily="34" charset="-122"/>
                <a:ea typeface="微软雅黑 Light" panose="020B0502040204020203" pitchFamily="34" charset="-122"/>
              </a:rPr>
              <a:t>光学交界面</a:t>
            </a:r>
          </a:p>
        </p:txBody>
      </p:sp>
      <p:pic>
        <p:nvPicPr>
          <p:cNvPr id="4" name="图片 3">
            <a:extLst>
              <a:ext uri="{FF2B5EF4-FFF2-40B4-BE49-F238E27FC236}">
                <a16:creationId xmlns:a16="http://schemas.microsoft.com/office/drawing/2014/main" id="{FCCB2C5E-4C6F-4175-A945-CF80C55E9AFC}"/>
              </a:ext>
            </a:extLst>
          </p:cNvPr>
          <p:cNvPicPr>
            <a:picLocks noChangeAspect="1"/>
          </p:cNvPicPr>
          <p:nvPr/>
        </p:nvPicPr>
        <p:blipFill>
          <a:blip r:embed="rId3"/>
          <a:srcRect/>
          <a:stretch/>
        </p:blipFill>
        <p:spPr>
          <a:xfrm>
            <a:off x="6328562" y="2394025"/>
            <a:ext cx="11726876" cy="6372898"/>
          </a:xfrm>
          <a:prstGeom prst="rect">
            <a:avLst/>
          </a:prstGeom>
        </p:spPr>
      </p:pic>
    </p:spTree>
    <p:extLst>
      <p:ext uri="{BB962C8B-B14F-4D97-AF65-F5344CB8AC3E}">
        <p14:creationId xmlns:p14="http://schemas.microsoft.com/office/powerpoint/2010/main" val="1115236010"/>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sp>
        <p:nvSpPr>
          <p:cNvPr id="44" name="You are the face that has changed my whole world. You are the face that I see everywhere I go. You are so beautiful to me that I can’t explain , Just like a green flower porcelain"/>
          <p:cNvSpPr txBox="1"/>
          <p:nvPr/>
        </p:nvSpPr>
        <p:spPr>
          <a:xfrm>
            <a:off x="4366157" y="9144238"/>
            <a:ext cx="15651686" cy="1025922"/>
          </a:xfrm>
          <a:prstGeom prst="rect">
            <a:avLst/>
          </a:prstGeom>
          <a:ln w="12700">
            <a:miter lim="400000"/>
          </a:ln>
        </p:spPr>
        <p:txBody>
          <a:bodyPr lIns="50800" tIns="50800" rIns="50800" bIns="50800" anchor="ctr">
            <a:spAutoFit/>
          </a:bodyPr>
          <a:lstStyle>
            <a:lvl1pPr>
              <a:defRPr sz="2400">
                <a:solidFill>
                  <a:srgbClr val="FFFFFF"/>
                </a:solidFill>
                <a:latin typeface="Helvetica"/>
                <a:ea typeface="Helvetica"/>
                <a:cs typeface="Helvetica"/>
                <a:sym typeface="Helvetica"/>
              </a:defRPr>
            </a:lvl1pPr>
          </a:lstStyle>
          <a:p>
            <a:pPr algn="ctr" defTabSz="825500" hangingPunct="0"/>
            <a:r>
              <a:rPr lang="zh-CN" altLang="en-US" sz="6000" b="1" dirty="0">
                <a:effectLst/>
                <a:latin typeface="微软雅黑 Light" panose="020B0502040204020203" pitchFamily="34" charset="-122"/>
                <a:ea typeface="微软雅黑 Light" panose="020B0502040204020203" pitchFamily="34" charset="-122"/>
              </a:rPr>
              <a:t>几何</a:t>
            </a:r>
            <a:r>
              <a:rPr lang="zh-CN" altLang="en-US" sz="6000" b="1" dirty="0">
                <a:latin typeface="微软雅黑 Light" panose="020B0502040204020203" pitchFamily="34" charset="-122"/>
                <a:ea typeface="微软雅黑 Light" panose="020B0502040204020203" pitchFamily="34" charset="-122"/>
              </a:rPr>
              <a:t>：对</a:t>
            </a:r>
            <a:r>
              <a:rPr lang="zh-CN" altLang="en-US" sz="6000" b="1" dirty="0">
                <a:effectLst/>
                <a:latin typeface="微软雅黑 Light" panose="020B0502040204020203" pitchFamily="34" charset="-122"/>
                <a:ea typeface="微软雅黑 Light" panose="020B0502040204020203" pitchFamily="34" charset="-122"/>
              </a:rPr>
              <a:t>表面占据的空间区域的描述</a:t>
            </a:r>
          </a:p>
        </p:txBody>
      </p:sp>
      <p:pic>
        <p:nvPicPr>
          <p:cNvPr id="4" name="图片 3">
            <a:extLst>
              <a:ext uri="{FF2B5EF4-FFF2-40B4-BE49-F238E27FC236}">
                <a16:creationId xmlns:a16="http://schemas.microsoft.com/office/drawing/2014/main" id="{FCCB2C5E-4C6F-4175-A945-CF80C55E9AFC}"/>
              </a:ext>
            </a:extLst>
          </p:cNvPr>
          <p:cNvPicPr>
            <a:picLocks noChangeAspect="1"/>
          </p:cNvPicPr>
          <p:nvPr/>
        </p:nvPicPr>
        <p:blipFill>
          <a:blip r:embed="rId3"/>
          <a:stretch>
            <a:fillRect/>
          </a:stretch>
        </p:blipFill>
        <p:spPr>
          <a:xfrm>
            <a:off x="6328562" y="2346960"/>
            <a:ext cx="11726876" cy="6467029"/>
          </a:xfrm>
          <a:prstGeom prst="rect">
            <a:avLst/>
          </a:prstGeom>
        </p:spPr>
      </p:pic>
    </p:spTree>
    <p:extLst>
      <p:ext uri="{BB962C8B-B14F-4D97-AF65-F5344CB8AC3E}">
        <p14:creationId xmlns:p14="http://schemas.microsoft.com/office/powerpoint/2010/main" val="1894339535"/>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377" name="Rectangle"/>
          <p:cNvSpPr/>
          <p:nvPr/>
        </p:nvSpPr>
        <p:spPr>
          <a:xfrm>
            <a:off x="1757448" y="0"/>
            <a:ext cx="10239288" cy="13716000"/>
          </a:xfrm>
          <a:prstGeom prst="rect">
            <a:avLst/>
          </a:prstGeom>
          <a:solidFill>
            <a:schemeClr val="bg1">
              <a:alpha val="80000"/>
            </a:schemeClr>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dirty="0">
              <a:solidFill>
                <a:srgbClr val="FFFFFF"/>
              </a:solidFill>
              <a:latin typeface="Helvetica"/>
              <a:ea typeface="Helvetica"/>
              <a:cs typeface="Helvetica"/>
              <a:sym typeface="Helvetica"/>
            </a:endParaRPr>
          </a:p>
        </p:txBody>
      </p:sp>
      <p:pic>
        <p:nvPicPr>
          <p:cNvPr id="6" name="Picture 5" descr="C:\Users\ZhaoShuai\Desktop\UE5_Logo.pngUE5_Logo">
            <a:extLst>
              <a:ext uri="{FF2B5EF4-FFF2-40B4-BE49-F238E27FC236}">
                <a16:creationId xmlns:a16="http://schemas.microsoft.com/office/drawing/2014/main" id="{6B7D7C3C-46F5-4526-8000-E03BDAFB8AAB}"/>
              </a:ext>
            </a:extLst>
          </p:cNvPr>
          <p:cNvPicPr>
            <a:picLocks noChangeAspect="1"/>
          </p:cNvPicPr>
          <p:nvPr/>
        </p:nvPicPr>
        <p:blipFill>
          <a:blip r:embed="rId3"/>
          <a:srcRect/>
          <a:stretch>
            <a:fillRect/>
          </a:stretch>
        </p:blipFill>
        <p:spPr>
          <a:xfrm>
            <a:off x="21758275" y="11090275"/>
            <a:ext cx="2625725" cy="2625725"/>
          </a:xfrm>
          <a:prstGeom prst="rect">
            <a:avLst/>
          </a:prstGeom>
          <a:noFill/>
        </p:spPr>
      </p:pic>
      <p:pic>
        <p:nvPicPr>
          <p:cNvPr id="3" name="图片 2">
            <a:extLst>
              <a:ext uri="{FF2B5EF4-FFF2-40B4-BE49-F238E27FC236}">
                <a16:creationId xmlns:a16="http://schemas.microsoft.com/office/drawing/2014/main" id="{0196C9A1-DE0F-4852-A1E3-911DAC506E50}"/>
              </a:ext>
            </a:extLst>
          </p:cNvPr>
          <p:cNvPicPr>
            <a:picLocks noChangeAspect="1"/>
          </p:cNvPicPr>
          <p:nvPr/>
        </p:nvPicPr>
        <p:blipFill>
          <a:blip r:embed="rId4"/>
          <a:stretch>
            <a:fillRect/>
          </a:stretch>
        </p:blipFill>
        <p:spPr>
          <a:xfrm>
            <a:off x="13894475" y="761352"/>
            <a:ext cx="7863800" cy="11641785"/>
          </a:xfrm>
          <a:prstGeom prst="rect">
            <a:avLst/>
          </a:prstGeom>
        </p:spPr>
      </p:pic>
      <p:grpSp>
        <p:nvGrpSpPr>
          <p:cNvPr id="2" name="组合 1">
            <a:extLst>
              <a:ext uri="{FF2B5EF4-FFF2-40B4-BE49-F238E27FC236}">
                <a16:creationId xmlns:a16="http://schemas.microsoft.com/office/drawing/2014/main" id="{ABCB2FBA-D2ED-40A8-8EC1-9DD463D642C4}"/>
              </a:ext>
            </a:extLst>
          </p:cNvPr>
          <p:cNvGrpSpPr/>
          <p:nvPr/>
        </p:nvGrpSpPr>
        <p:grpSpPr>
          <a:xfrm>
            <a:off x="2706624" y="3312000"/>
            <a:ext cx="9290112" cy="4025035"/>
            <a:chOff x="2706624" y="2277201"/>
            <a:chExt cx="9485376" cy="4025035"/>
          </a:xfrm>
        </p:grpSpPr>
        <p:sp>
          <p:nvSpPr>
            <p:cNvPr id="11"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p:cNvSpPr/>
            <p:nvPr/>
          </p:nvSpPr>
          <p:spPr>
            <a:xfrm>
              <a:off x="2706624" y="4937760"/>
              <a:ext cx="9485376" cy="1364476"/>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pPr marL="571500" indent="-571500" defTabSz="825500" hangingPunct="0">
                <a:spcBef>
                  <a:spcPts val="600"/>
                </a:spcBef>
                <a:spcAft>
                  <a:spcPts val="600"/>
                </a:spcAft>
                <a:buFont typeface="Arial" panose="020B0604020202020204" pitchFamily="34" charset="0"/>
                <a:buChar char="•"/>
              </a:pPr>
              <a:r>
                <a:rPr lang="en-US" altLang="zh-CN" sz="3600" kern="0" dirty="0">
                  <a:solidFill>
                    <a:srgbClr val="000000"/>
                  </a:solidFill>
                  <a:latin typeface="微软雅黑 Light" panose="020B0502040204020203" pitchFamily="34" charset="-122"/>
                  <a:ea typeface="微软雅黑 Light" panose="020B0502040204020203" pitchFamily="34" charset="-122"/>
                </a:rPr>
                <a:t>Fundamentals 2.5</a:t>
              </a:r>
              <a:r>
                <a:rPr lang="zh-CN" altLang="en-US" sz="3600" kern="0" dirty="0">
                  <a:solidFill>
                    <a:srgbClr val="000000"/>
                  </a:solidFill>
                  <a:latin typeface="微软雅黑 Light" panose="020B0502040204020203" pitchFamily="34" charset="-122"/>
                  <a:ea typeface="微软雅黑 Light" panose="020B0502040204020203" pitchFamily="34" charset="-122"/>
                </a:rPr>
                <a:t>、</a:t>
              </a:r>
              <a:r>
                <a:rPr lang="en-US" altLang="zh-CN" sz="3600" kern="0" dirty="0">
                  <a:solidFill>
                    <a:srgbClr val="000000"/>
                  </a:solidFill>
                  <a:latin typeface="微软雅黑 Light" panose="020B0502040204020203" pitchFamily="34" charset="-122"/>
                  <a:ea typeface="微软雅黑 Light" panose="020B0502040204020203" pitchFamily="34" charset="-122"/>
                </a:rPr>
                <a:t>2.7</a:t>
              </a:r>
            </a:p>
            <a:p>
              <a:pPr marL="571500" indent="-571500" defTabSz="825500" hangingPunct="0">
                <a:spcBef>
                  <a:spcPts val="600"/>
                </a:spcBef>
                <a:spcAft>
                  <a:spcPts val="600"/>
                </a:spcAft>
                <a:buFont typeface="Arial" panose="020B0604020202020204" pitchFamily="34" charset="0"/>
                <a:buChar char="•"/>
              </a:pPr>
              <a:r>
                <a:rPr lang="en-US" altLang="zh-CN" sz="3600" kern="0" dirty="0">
                  <a:solidFill>
                    <a:srgbClr val="000000"/>
                  </a:solidFill>
                  <a:latin typeface="微软雅黑 Light" panose="020B0502040204020203" pitchFamily="34" charset="-122"/>
                  <a:ea typeface="微软雅黑 Light" panose="020B0502040204020203" pitchFamily="34" charset="-122"/>
                </a:rPr>
                <a:t>GAMES101 Lecture10~12</a:t>
              </a:r>
            </a:p>
          </p:txBody>
        </p:sp>
        <p:sp>
          <p:nvSpPr>
            <p:cNvPr id="12" name="The Picture slide"/>
            <p:cNvSpPr txBox="1"/>
            <p:nvPr/>
          </p:nvSpPr>
          <p:spPr>
            <a:xfrm>
              <a:off x="2706624" y="3303123"/>
              <a:ext cx="7839456" cy="1025922"/>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6000" kern="0" cap="all" dirty="0">
                  <a:solidFill>
                    <a:srgbClr val="000000"/>
                  </a:solidFill>
                  <a:latin typeface="微软雅黑" panose="020B0503020204020204" pitchFamily="34" charset="-122"/>
                  <a:ea typeface="微软雅黑" panose="020B0503020204020204" pitchFamily="34" charset="-122"/>
                </a:rPr>
                <a:t>曲线、曲面、三角形</a:t>
              </a:r>
              <a:endParaRPr lang="zh-CN" altLang="zh-CN" sz="6000" kern="0" cap="all" dirty="0">
                <a:solidFill>
                  <a:srgbClr val="000000"/>
                </a:solidFill>
                <a:latin typeface="微软雅黑" panose="020B0503020204020204" pitchFamily="34" charset="-122"/>
                <a:ea typeface="微软雅黑" panose="020B0503020204020204" pitchFamily="34" charset="-122"/>
              </a:endParaRPr>
            </a:p>
          </p:txBody>
        </p:sp>
        <p:sp>
          <p:nvSpPr>
            <p:cNvPr id="13" name="Rectangle"/>
            <p:cNvSpPr/>
            <p:nvPr/>
          </p:nvSpPr>
          <p:spPr>
            <a:xfrm>
              <a:off x="2724912" y="4572000"/>
              <a:ext cx="7104888"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sp>
          <p:nvSpPr>
            <p:cNvPr id="9" name="The Picture slide">
              <a:extLst>
                <a:ext uri="{FF2B5EF4-FFF2-40B4-BE49-F238E27FC236}">
                  <a16:creationId xmlns:a16="http://schemas.microsoft.com/office/drawing/2014/main" id="{81FEA865-EDC3-41A5-A10B-E76D364C145B}"/>
                </a:ext>
              </a:extLst>
            </p:cNvPr>
            <p:cNvSpPr txBox="1"/>
            <p:nvPr/>
          </p:nvSpPr>
          <p:spPr>
            <a:xfrm>
              <a:off x="2706624" y="2277201"/>
              <a:ext cx="7839456" cy="1025922"/>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6000" kern="0" cap="all" dirty="0">
                  <a:solidFill>
                    <a:srgbClr val="000000"/>
                  </a:solidFill>
                  <a:latin typeface="微软雅黑" panose="020B0503020204020204" pitchFamily="34" charset="-122"/>
                  <a:ea typeface="微软雅黑" panose="020B0503020204020204" pitchFamily="34" charset="-122"/>
                </a:rPr>
                <a:t>几何的表示方式</a:t>
              </a:r>
              <a:endParaRPr lang="zh-CN" altLang="zh-CN" sz="6000" kern="0" cap="all" dirty="0">
                <a:solidFill>
                  <a:srgbClr val="000000"/>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3737503744"/>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9" name="Rectangle 2"/>
          <p:cNvSpPr/>
          <p:nvPr/>
        </p:nvSpPr>
        <p:spPr>
          <a:xfrm>
            <a:off x="13018885" y="0"/>
            <a:ext cx="11365113"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a:solidFill>
                <a:srgbClr val="FFFFFF"/>
              </a:solidFill>
              <a:ea typeface="Helvetica"/>
              <a:cs typeface="Helvetica"/>
              <a:sym typeface="Helvetica"/>
            </a:endParaRPr>
          </a:p>
        </p:txBody>
      </p:sp>
      <p:sp>
        <p:nvSpPr>
          <p:cNvPr id="3" name="AutoShape 2" descr="窥豹一斑_搜狗百科"/>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solidFill>
                <a:srgbClr val="27292E"/>
              </a:solidFill>
            </a:endParaRPr>
          </a:p>
        </p:txBody>
      </p:sp>
      <p:sp>
        <p:nvSpPr>
          <p:cNvPr id="9" name="AutoShape 4" descr="窥豹一斑_搜狗百科"/>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solidFill>
                <a:srgbClr val="27292E"/>
              </a:solidFill>
            </a:endParaRPr>
          </a:p>
        </p:txBody>
      </p:sp>
      <p:sp>
        <p:nvSpPr>
          <p:cNvPr id="5" name="Rectangle"/>
          <p:cNvSpPr/>
          <p:nvPr/>
        </p:nvSpPr>
        <p:spPr>
          <a:xfrm>
            <a:off x="1756800" y="0"/>
            <a:ext cx="11262085" cy="13716000"/>
          </a:xfrm>
          <a:prstGeom prst="rect">
            <a:avLst/>
          </a:prstGeom>
          <a:solidFill>
            <a:schemeClr val="bg1">
              <a:alpha val="80000"/>
            </a:schemeClr>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dirty="0">
              <a:solidFill>
                <a:srgbClr val="FFFFFF"/>
              </a:solidFill>
              <a:ea typeface="Helvetica"/>
              <a:cs typeface="Helvetica"/>
              <a:sym typeface="Helvetica"/>
            </a:endParaRPr>
          </a:p>
        </p:txBody>
      </p:sp>
      <p:pic>
        <p:nvPicPr>
          <p:cNvPr id="20" name="图片 19"/>
          <p:cNvPicPr>
            <a:picLocks noChangeAspect="1"/>
          </p:cNvPicPr>
          <p:nvPr/>
        </p:nvPicPr>
        <p:blipFill>
          <a:blip r:embed="rId3"/>
          <a:stretch>
            <a:fillRect/>
          </a:stretch>
        </p:blipFill>
        <p:spPr>
          <a:xfrm>
            <a:off x="13265550" y="6515984"/>
            <a:ext cx="4959340" cy="4656358"/>
          </a:xfrm>
          <a:prstGeom prst="rect">
            <a:avLst/>
          </a:prstGeom>
        </p:spPr>
      </p:pic>
      <p:pic>
        <p:nvPicPr>
          <p:cNvPr id="21" name="图片 20"/>
          <p:cNvPicPr>
            <a:picLocks noChangeAspect="1"/>
          </p:cNvPicPr>
          <p:nvPr/>
        </p:nvPicPr>
        <p:blipFill>
          <a:blip r:embed="rId4"/>
          <a:stretch>
            <a:fillRect/>
          </a:stretch>
        </p:blipFill>
        <p:spPr>
          <a:xfrm>
            <a:off x="18859373" y="6515984"/>
            <a:ext cx="4920529" cy="4631086"/>
          </a:xfrm>
          <a:prstGeom prst="rect">
            <a:avLst/>
          </a:prstGeom>
        </p:spPr>
      </p:pic>
      <p:pic>
        <p:nvPicPr>
          <p:cNvPr id="22" name="图片 21"/>
          <p:cNvPicPr>
            <a:picLocks noChangeAspect="1"/>
          </p:cNvPicPr>
          <p:nvPr/>
        </p:nvPicPr>
        <p:blipFill>
          <a:blip r:embed="rId5"/>
          <a:stretch>
            <a:fillRect/>
          </a:stretch>
        </p:blipFill>
        <p:spPr>
          <a:xfrm>
            <a:off x="13265550" y="3295650"/>
            <a:ext cx="4959340" cy="2707273"/>
          </a:xfrm>
          <a:prstGeom prst="rect">
            <a:avLst/>
          </a:prstGeom>
        </p:spPr>
      </p:pic>
      <p:pic>
        <p:nvPicPr>
          <p:cNvPr id="23" name="图片 22"/>
          <p:cNvPicPr>
            <a:picLocks noChangeAspect="1"/>
          </p:cNvPicPr>
          <p:nvPr/>
        </p:nvPicPr>
        <p:blipFill>
          <a:blip r:embed="rId6"/>
          <a:stretch>
            <a:fillRect/>
          </a:stretch>
        </p:blipFill>
        <p:spPr>
          <a:xfrm>
            <a:off x="18859373" y="3295650"/>
            <a:ext cx="4809824" cy="2669567"/>
          </a:xfrm>
          <a:prstGeom prst="rect">
            <a:avLst/>
          </a:prstGeom>
        </p:spPr>
      </p:pic>
      <p:grpSp>
        <p:nvGrpSpPr>
          <p:cNvPr id="2" name="组合 1">
            <a:extLst>
              <a:ext uri="{FF2B5EF4-FFF2-40B4-BE49-F238E27FC236}">
                <a16:creationId xmlns:a16="http://schemas.microsoft.com/office/drawing/2014/main" id="{860E2D42-0E77-41B9-B52F-82758943C011}"/>
              </a:ext>
            </a:extLst>
          </p:cNvPr>
          <p:cNvGrpSpPr/>
          <p:nvPr/>
        </p:nvGrpSpPr>
        <p:grpSpPr>
          <a:xfrm>
            <a:off x="2700000" y="3312000"/>
            <a:ext cx="9743207" cy="4725921"/>
            <a:chOff x="2423159" y="2091274"/>
            <a:chExt cx="9743207" cy="4725921"/>
          </a:xfrm>
        </p:grpSpPr>
        <p:sp>
          <p:nvSpPr>
            <p:cNvPr id="13" name="The Picture slide"/>
            <p:cNvSpPr txBox="1"/>
            <p:nvPr/>
          </p:nvSpPr>
          <p:spPr>
            <a:xfrm>
              <a:off x="2423159" y="2091274"/>
              <a:ext cx="8973592" cy="1025922"/>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6000" kern="0" cap="all" dirty="0">
                  <a:solidFill>
                    <a:srgbClr val="000000"/>
                  </a:solidFill>
                  <a:latin typeface="微软雅黑" panose="020B0503020204020204" pitchFamily="34" charset="-122"/>
                  <a:ea typeface="微软雅黑" panose="020B0503020204020204" pitchFamily="34" charset="-122"/>
                </a:rPr>
                <a:t>贝塞尔</a:t>
              </a:r>
            </a:p>
          </p:txBody>
        </p:sp>
        <p:sp>
          <p:nvSpPr>
            <p:cNvPr id="16"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2423159" y="4036947"/>
              <a:ext cx="9743207" cy="2780248"/>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pPr marL="457200" indent="-457200" defTabSz="825500" hangingPunct="0">
                <a:spcBef>
                  <a:spcPts val="600"/>
                </a:spcBef>
                <a:spcAft>
                  <a:spcPts val="600"/>
                </a:spcAft>
                <a:buFont typeface="Arial" panose="020B0604020202020204" pitchFamily="34" charset="0"/>
                <a:buChar char="•"/>
              </a:pPr>
              <a:r>
                <a:rPr lang="zh-CN" altLang="en-US" sz="3600" dirty="0">
                  <a:latin typeface="微软雅黑 Light" panose="020B0502040204020203" pitchFamily="34" charset="-122"/>
                  <a:ea typeface="微软雅黑 Light" panose="020B0502040204020203" pitchFamily="34" charset="-122"/>
                  <a:hlinkClick r:id="rId7"/>
                </a:rPr>
                <a:t>贝塞尔曲线</a:t>
              </a:r>
              <a:endParaRPr lang="en-US" altLang="zh-CN" sz="3600" dirty="0">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r>
                <a:rPr lang="zh-CN" altLang="en-US" sz="3600" dirty="0">
                  <a:latin typeface="微软雅黑 Light" panose="020B0502040204020203" pitchFamily="34" charset="-122"/>
                  <a:ea typeface="微软雅黑 Light" panose="020B0502040204020203" pitchFamily="34" charset="-122"/>
                  <a:hlinkClick r:id="rId8"/>
                </a:rPr>
                <a:t>贝塞尔曲面</a:t>
              </a:r>
              <a:endParaRPr lang="en-US" altLang="zh-CN" sz="3600" dirty="0">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endParaRPr lang="en-US" altLang="zh-CN" sz="3600" dirty="0">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endParaRPr lang="en-US" altLang="zh-CN" sz="3600" dirty="0">
                <a:latin typeface="微软雅黑 Light" panose="020B0502040204020203" pitchFamily="34" charset="-122"/>
                <a:ea typeface="微软雅黑 Light" panose="020B0502040204020203" pitchFamily="34" charset="-122"/>
              </a:endParaRPr>
            </a:p>
          </p:txBody>
        </p:sp>
        <p:sp>
          <p:nvSpPr>
            <p:cNvPr id="14" name="Rectangle">
              <a:extLst>
                <a:ext uri="{FF2B5EF4-FFF2-40B4-BE49-F238E27FC236}">
                  <a16:creationId xmlns:a16="http://schemas.microsoft.com/office/drawing/2014/main" id="{3F8C8405-E002-4D8E-8A8E-274BB302BF5C}"/>
                </a:ext>
              </a:extLst>
            </p:cNvPr>
            <p:cNvSpPr/>
            <p:nvPr/>
          </p:nvSpPr>
          <p:spPr>
            <a:xfrm>
              <a:off x="2423159" y="3513389"/>
              <a:ext cx="6958628"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grpSp>
    </p:spTree>
    <p:extLst>
      <p:ext uri="{BB962C8B-B14F-4D97-AF65-F5344CB8AC3E}">
        <p14:creationId xmlns:p14="http://schemas.microsoft.com/office/powerpoint/2010/main" val="1292963150"/>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377" name="Rectangle"/>
          <p:cNvSpPr/>
          <p:nvPr/>
        </p:nvSpPr>
        <p:spPr>
          <a:xfrm>
            <a:off x="1757448" y="0"/>
            <a:ext cx="11224836" cy="13716000"/>
          </a:xfrm>
          <a:prstGeom prst="rect">
            <a:avLst/>
          </a:prstGeom>
          <a:solidFill>
            <a:schemeClr val="bg1">
              <a:alpha val="80000"/>
            </a:schemeClr>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dirty="0">
              <a:solidFill>
                <a:srgbClr val="FFFFFF"/>
              </a:solidFill>
              <a:latin typeface="Helvetica"/>
              <a:ea typeface="Helvetica"/>
              <a:cs typeface="Helvetica"/>
              <a:sym typeface="Helvetica"/>
            </a:endParaRPr>
          </a:p>
        </p:txBody>
      </p:sp>
      <p:sp>
        <p:nvSpPr>
          <p:cNvPr id="11"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p:cNvSpPr/>
          <p:nvPr/>
        </p:nvSpPr>
        <p:spPr>
          <a:xfrm>
            <a:off x="2706624" y="4937760"/>
            <a:ext cx="9485376" cy="2780248"/>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pPr marL="571500" indent="-571500" defTabSz="825500" hangingPunct="0">
              <a:spcBef>
                <a:spcPts val="600"/>
              </a:spcBef>
              <a:spcAft>
                <a:spcPts val="600"/>
              </a:spcAft>
              <a:buFont typeface="Arial" panose="020B0604020202020204" pitchFamily="34" charset="0"/>
              <a:buChar char="•"/>
            </a:pPr>
            <a:r>
              <a:rPr lang="zh-CN" altLang="en-US" sz="3600" kern="0" dirty="0">
                <a:solidFill>
                  <a:srgbClr val="000000"/>
                </a:solidFill>
                <a:latin typeface="微软雅黑 Light" panose="020B0502040204020203" pitchFamily="34" charset="-122"/>
                <a:ea typeface="微软雅黑 Light" panose="020B0502040204020203" pitchFamily="34" charset="-122"/>
              </a:rPr>
              <a:t>隐式</a:t>
            </a:r>
            <a:r>
              <a:rPr lang="en-US" altLang="zh-CN" sz="3600" kern="0" dirty="0">
                <a:solidFill>
                  <a:srgbClr val="000000"/>
                </a:solidFill>
                <a:latin typeface="微软雅黑 Light" panose="020B0502040204020203" pitchFamily="34" charset="-122"/>
                <a:ea typeface="微软雅黑 Light" panose="020B0502040204020203" pitchFamily="34" charset="-122"/>
              </a:rPr>
              <a:t>——</a:t>
            </a:r>
            <a:r>
              <a:rPr lang="zh-CN" altLang="en-US" sz="3600" kern="0" dirty="0">
                <a:solidFill>
                  <a:srgbClr val="000000"/>
                </a:solidFill>
                <a:latin typeface="微软雅黑 Light" panose="020B0502040204020203" pitchFamily="34" charset="-122"/>
                <a:ea typeface="微软雅黑 Light" panose="020B0502040204020203" pitchFamily="34" charset="-122"/>
              </a:rPr>
              <a:t>坐标分量间的关系描述</a:t>
            </a:r>
            <a:endParaRPr lang="en-US" altLang="zh-CN" sz="3600" kern="0" dirty="0">
              <a:solidFill>
                <a:srgbClr val="000000"/>
              </a:solidFill>
              <a:latin typeface="微软雅黑 Light" panose="020B0502040204020203" pitchFamily="34" charset="-122"/>
              <a:ea typeface="微软雅黑 Light" panose="020B0502040204020203" pitchFamily="34" charset="-122"/>
            </a:endParaRPr>
          </a:p>
          <a:p>
            <a:pPr marL="571500" indent="-571500" defTabSz="825500" hangingPunct="0">
              <a:spcBef>
                <a:spcPts val="600"/>
              </a:spcBef>
              <a:spcAft>
                <a:spcPts val="600"/>
              </a:spcAft>
              <a:buFont typeface="Arial" panose="020B0604020202020204" pitchFamily="34" charset="0"/>
              <a:buChar char="•"/>
            </a:pPr>
            <a:r>
              <a:rPr lang="zh-CN" altLang="en-US" sz="3600" kern="0" dirty="0">
                <a:solidFill>
                  <a:srgbClr val="000000"/>
                </a:solidFill>
                <a:latin typeface="微软雅黑 Light" panose="020B0502040204020203" pitchFamily="34" charset="-122"/>
                <a:ea typeface="微软雅黑 Light" panose="020B0502040204020203" pitchFamily="34" charset="-122"/>
              </a:rPr>
              <a:t>显式</a:t>
            </a:r>
            <a:r>
              <a:rPr lang="en-US" altLang="zh-CN" sz="3600" kern="0" dirty="0">
                <a:solidFill>
                  <a:srgbClr val="000000"/>
                </a:solidFill>
                <a:latin typeface="微软雅黑 Light" panose="020B0502040204020203" pitchFamily="34" charset="-122"/>
                <a:ea typeface="微软雅黑 Light" panose="020B0502040204020203" pitchFamily="34" charset="-122"/>
              </a:rPr>
              <a:t>——</a:t>
            </a:r>
            <a:r>
              <a:rPr lang="zh-CN" altLang="en-US" sz="3600" kern="0" dirty="0">
                <a:solidFill>
                  <a:srgbClr val="000000"/>
                </a:solidFill>
                <a:latin typeface="微软雅黑 Light" panose="020B0502040204020203" pitchFamily="34" charset="-122"/>
                <a:ea typeface="微软雅黑 Light" panose="020B0502040204020203" pitchFamily="34" charset="-122"/>
              </a:rPr>
              <a:t>直接给出坐标分量取值</a:t>
            </a:r>
            <a:endParaRPr lang="en-US" altLang="zh-CN" sz="3600" kern="0" dirty="0">
              <a:solidFill>
                <a:srgbClr val="000000"/>
              </a:solidFill>
              <a:latin typeface="微软雅黑 Light" panose="020B0502040204020203" pitchFamily="34" charset="-122"/>
              <a:ea typeface="微软雅黑 Light" panose="020B0502040204020203" pitchFamily="34" charset="-122"/>
            </a:endParaRPr>
          </a:p>
          <a:p>
            <a:pPr marL="571500" indent="-571500" defTabSz="825500" hangingPunct="0">
              <a:spcBef>
                <a:spcPts val="600"/>
              </a:spcBef>
              <a:spcAft>
                <a:spcPts val="600"/>
              </a:spcAft>
              <a:buFont typeface="Arial" panose="020B0604020202020204" pitchFamily="34" charset="0"/>
              <a:buChar char="•"/>
            </a:pPr>
            <a:r>
              <a:rPr lang="zh-CN" altLang="en-US" sz="3600" kern="0" dirty="0">
                <a:solidFill>
                  <a:srgbClr val="000000"/>
                </a:solidFill>
                <a:latin typeface="微软雅黑 Light" panose="020B0502040204020203" pitchFamily="34" charset="-122"/>
                <a:ea typeface="微软雅黑 Light" panose="020B0502040204020203" pitchFamily="34" charset="-122"/>
              </a:rPr>
              <a:t>坐标值直接给出</a:t>
            </a:r>
            <a:endParaRPr lang="en-US" altLang="zh-CN" sz="3600" kern="0" dirty="0">
              <a:solidFill>
                <a:srgbClr val="000000"/>
              </a:solidFill>
              <a:latin typeface="微软雅黑 Light" panose="020B0502040204020203" pitchFamily="34" charset="-122"/>
              <a:ea typeface="微软雅黑 Light" panose="020B0502040204020203" pitchFamily="34" charset="-122"/>
            </a:endParaRPr>
          </a:p>
          <a:p>
            <a:pPr marL="571500" indent="-571500" defTabSz="825500" hangingPunct="0">
              <a:spcBef>
                <a:spcPts val="600"/>
              </a:spcBef>
              <a:spcAft>
                <a:spcPts val="600"/>
              </a:spcAft>
              <a:buFont typeface="Arial" panose="020B0604020202020204" pitchFamily="34" charset="0"/>
              <a:buChar char="•"/>
            </a:pPr>
            <a:r>
              <a:rPr lang="zh-CN" altLang="en-US" sz="3600" kern="0" dirty="0">
                <a:solidFill>
                  <a:srgbClr val="000000"/>
                </a:solidFill>
                <a:latin typeface="微软雅黑 Light" panose="020B0502040204020203" pitchFamily="34" charset="-122"/>
                <a:ea typeface="微软雅黑 Light" panose="020B0502040204020203" pitchFamily="34" charset="-122"/>
              </a:rPr>
              <a:t>参数化形式给出</a:t>
            </a:r>
            <a:endParaRPr lang="en-US" altLang="zh-CN" sz="3600" kern="0" dirty="0">
              <a:solidFill>
                <a:srgbClr val="000000"/>
              </a:solidFill>
              <a:latin typeface="微软雅黑 Light" panose="020B0502040204020203" pitchFamily="34" charset="-122"/>
              <a:ea typeface="微软雅黑 Light" panose="020B0502040204020203" pitchFamily="34" charset="-122"/>
            </a:endParaRPr>
          </a:p>
        </p:txBody>
      </p:sp>
      <p:sp>
        <p:nvSpPr>
          <p:cNvPr id="12" name="The Picture slide"/>
          <p:cNvSpPr txBox="1"/>
          <p:nvPr/>
        </p:nvSpPr>
        <p:spPr>
          <a:xfrm>
            <a:off x="2706624" y="3303123"/>
            <a:ext cx="7839456" cy="1025922"/>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6000" kern="0" cap="all" dirty="0">
                <a:solidFill>
                  <a:srgbClr val="000000"/>
                </a:solidFill>
                <a:latin typeface="微软雅黑" panose="020B0503020204020204" pitchFamily="34" charset="-122"/>
                <a:ea typeface="微软雅黑" panose="020B0503020204020204" pitchFamily="34" charset="-122"/>
              </a:rPr>
              <a:t>隐式</a:t>
            </a:r>
            <a:r>
              <a:rPr lang="en-US" altLang="zh-CN" sz="6000" kern="0" dirty="0">
                <a:solidFill>
                  <a:srgbClr val="000000"/>
                </a:solidFill>
                <a:latin typeface="微软雅黑" panose="020B0503020204020204" pitchFamily="34" charset="-122"/>
                <a:ea typeface="微软雅黑" panose="020B0503020204020204" pitchFamily="34" charset="-122"/>
              </a:rPr>
              <a:t>vs</a:t>
            </a:r>
            <a:r>
              <a:rPr lang="zh-CN" altLang="en-US" sz="6000" kern="0" cap="all" dirty="0">
                <a:solidFill>
                  <a:srgbClr val="000000"/>
                </a:solidFill>
                <a:latin typeface="微软雅黑" panose="020B0503020204020204" pitchFamily="34" charset="-122"/>
                <a:ea typeface="微软雅黑" panose="020B0503020204020204" pitchFamily="34" charset="-122"/>
              </a:rPr>
              <a:t>显式</a:t>
            </a:r>
            <a:endParaRPr lang="zh-CN" altLang="zh-CN" sz="6000" kern="0" cap="all" dirty="0">
              <a:solidFill>
                <a:srgbClr val="000000"/>
              </a:solidFill>
              <a:latin typeface="微软雅黑" panose="020B0503020204020204" pitchFamily="34" charset="-122"/>
              <a:ea typeface="微软雅黑" panose="020B0503020204020204" pitchFamily="34" charset="-122"/>
            </a:endParaRPr>
          </a:p>
        </p:txBody>
      </p:sp>
      <p:sp>
        <p:nvSpPr>
          <p:cNvPr id="13" name="Rectangle"/>
          <p:cNvSpPr/>
          <p:nvPr/>
        </p:nvSpPr>
        <p:spPr>
          <a:xfrm>
            <a:off x="2724912" y="4572000"/>
            <a:ext cx="7104888"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pic>
        <p:nvPicPr>
          <p:cNvPr id="6" name="Picture 5" descr="C:\Users\ZhaoShuai\Desktop\UE5_Logo.pngUE5_Logo">
            <a:extLst>
              <a:ext uri="{FF2B5EF4-FFF2-40B4-BE49-F238E27FC236}">
                <a16:creationId xmlns:a16="http://schemas.microsoft.com/office/drawing/2014/main" id="{6B7D7C3C-46F5-4526-8000-E03BDAFB8AAB}"/>
              </a:ext>
            </a:extLst>
          </p:cNvPr>
          <p:cNvPicPr>
            <a:picLocks noChangeAspect="1"/>
          </p:cNvPicPr>
          <p:nvPr/>
        </p:nvPicPr>
        <p:blipFill>
          <a:blip r:embed="rId3"/>
          <a:srcRect/>
          <a:stretch>
            <a:fillRect/>
          </a:stretch>
        </p:blipFill>
        <p:spPr>
          <a:xfrm>
            <a:off x="21758275" y="11090275"/>
            <a:ext cx="2625725" cy="2625725"/>
          </a:xfrm>
          <a:prstGeom prst="rect">
            <a:avLst/>
          </a:prstGeom>
          <a:noFill/>
        </p:spPr>
      </p:pic>
      <p:pic>
        <p:nvPicPr>
          <p:cNvPr id="3" name="图片 2">
            <a:extLst>
              <a:ext uri="{FF2B5EF4-FFF2-40B4-BE49-F238E27FC236}">
                <a16:creationId xmlns:a16="http://schemas.microsoft.com/office/drawing/2014/main" id="{F6A8946C-AF00-4636-A452-86830FA58EC6}"/>
              </a:ext>
            </a:extLst>
          </p:cNvPr>
          <p:cNvPicPr>
            <a:picLocks noChangeAspect="1"/>
          </p:cNvPicPr>
          <p:nvPr/>
        </p:nvPicPr>
        <p:blipFill>
          <a:blip r:embed="rId4"/>
          <a:srcRect/>
          <a:stretch/>
        </p:blipFill>
        <p:spPr>
          <a:xfrm>
            <a:off x="15582067" y="1531690"/>
            <a:ext cx="4361723" cy="981386"/>
          </a:xfrm>
          <a:prstGeom prst="rect">
            <a:avLst/>
          </a:prstGeom>
        </p:spPr>
      </p:pic>
      <p:pic>
        <p:nvPicPr>
          <p:cNvPr id="5" name="图片 4">
            <a:extLst>
              <a:ext uri="{FF2B5EF4-FFF2-40B4-BE49-F238E27FC236}">
                <a16:creationId xmlns:a16="http://schemas.microsoft.com/office/drawing/2014/main" id="{5154E4BC-AEEB-4A34-AF5B-9841389C21BA}"/>
              </a:ext>
            </a:extLst>
          </p:cNvPr>
          <p:cNvPicPr>
            <a:picLocks noChangeAspect="1"/>
          </p:cNvPicPr>
          <p:nvPr/>
        </p:nvPicPr>
        <p:blipFill>
          <a:blip r:embed="rId5"/>
          <a:stretch>
            <a:fillRect/>
          </a:stretch>
        </p:blipFill>
        <p:spPr>
          <a:xfrm>
            <a:off x="14085583" y="9105206"/>
            <a:ext cx="2926942" cy="3364616"/>
          </a:xfrm>
          <a:prstGeom prst="rect">
            <a:avLst/>
          </a:prstGeom>
        </p:spPr>
      </p:pic>
      <p:pic>
        <p:nvPicPr>
          <p:cNvPr id="9" name="图片 8">
            <a:extLst>
              <a:ext uri="{FF2B5EF4-FFF2-40B4-BE49-F238E27FC236}">
                <a16:creationId xmlns:a16="http://schemas.microsoft.com/office/drawing/2014/main" id="{9BC040B6-B0F2-4255-A5A2-2CBE55390C03}"/>
              </a:ext>
            </a:extLst>
          </p:cNvPr>
          <p:cNvPicPr>
            <a:picLocks noChangeAspect="1"/>
          </p:cNvPicPr>
          <p:nvPr/>
        </p:nvPicPr>
        <p:blipFill>
          <a:blip r:embed="rId6"/>
          <a:stretch>
            <a:fillRect/>
          </a:stretch>
        </p:blipFill>
        <p:spPr>
          <a:xfrm>
            <a:off x="18115824" y="9390718"/>
            <a:ext cx="3696572" cy="2793592"/>
          </a:xfrm>
          <a:prstGeom prst="rect">
            <a:avLst/>
          </a:prstGeom>
        </p:spPr>
      </p:pic>
      <p:pic>
        <p:nvPicPr>
          <p:cNvPr id="14" name="图片 13">
            <a:extLst>
              <a:ext uri="{FF2B5EF4-FFF2-40B4-BE49-F238E27FC236}">
                <a16:creationId xmlns:a16="http://schemas.microsoft.com/office/drawing/2014/main" id="{82BE8908-07F9-429D-AD92-2A1595279C9C}"/>
              </a:ext>
            </a:extLst>
          </p:cNvPr>
          <p:cNvPicPr>
            <a:picLocks noChangeAspect="1"/>
          </p:cNvPicPr>
          <p:nvPr/>
        </p:nvPicPr>
        <p:blipFill>
          <a:blip r:embed="rId7"/>
          <a:stretch>
            <a:fillRect/>
          </a:stretch>
        </p:blipFill>
        <p:spPr>
          <a:xfrm>
            <a:off x="14644431" y="2928486"/>
            <a:ext cx="5839488" cy="5944389"/>
          </a:xfrm>
          <a:prstGeom prst="rect">
            <a:avLst/>
          </a:prstGeom>
        </p:spPr>
      </p:pic>
    </p:spTree>
    <p:extLst>
      <p:ext uri="{BB962C8B-B14F-4D97-AF65-F5344CB8AC3E}">
        <p14:creationId xmlns:p14="http://schemas.microsoft.com/office/powerpoint/2010/main" val="366776043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xEl>
                                              <p:pRg st="1" end="1"/>
                                            </p:txEl>
                                          </p:spTgt>
                                        </p:tgtEl>
                                        <p:attrNameLst>
                                          <p:attrName>style.visibility</p:attrName>
                                        </p:attrNameLst>
                                      </p:cBhvr>
                                      <p:to>
                                        <p:strVal val="visible"/>
                                      </p:to>
                                    </p:set>
                                    <p:animEffect transition="in" filter="fade">
                                      <p:cBhvr>
                                        <p:cTn id="7" dur="500"/>
                                        <p:tgtEl>
                                          <p:spTgt spid="11">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1">
                                            <p:txEl>
                                              <p:pRg st="2" end="2"/>
                                            </p:txEl>
                                          </p:spTgt>
                                        </p:tgtEl>
                                        <p:attrNameLst>
                                          <p:attrName>style.visibility</p:attrName>
                                        </p:attrNameLst>
                                      </p:cBhvr>
                                      <p:to>
                                        <p:strVal val="visible"/>
                                      </p:to>
                                    </p:set>
                                    <p:animEffect transition="in" filter="fade">
                                      <p:cBhvr>
                                        <p:cTn id="10" dur="500"/>
                                        <p:tgtEl>
                                          <p:spTgt spid="11">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1">
                                            <p:txEl>
                                              <p:pRg st="3" end="3"/>
                                            </p:txEl>
                                          </p:spTgt>
                                        </p:tgtEl>
                                        <p:attrNameLst>
                                          <p:attrName>style.visibility</p:attrName>
                                        </p:attrNameLst>
                                      </p:cBhvr>
                                      <p:to>
                                        <p:strVal val="visible"/>
                                      </p:to>
                                    </p:set>
                                    <p:animEffect transition="in" filter="fade">
                                      <p:cBhvr>
                                        <p:cTn id="18" dur="500"/>
                                        <p:tgtEl>
                                          <p:spTgt spid="11">
                                            <p:txEl>
                                              <p:pRg st="3" end="3"/>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childTnLst>
                                </p:cTn>
                              </p:par>
                              <p:par>
                                <p:cTn id="22" presetID="10" presetClass="entr" presetSubtype="0" fill="hold"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377" name="Rectangle"/>
          <p:cNvSpPr/>
          <p:nvPr/>
        </p:nvSpPr>
        <p:spPr>
          <a:xfrm>
            <a:off x="1715165" y="0"/>
            <a:ext cx="12240000" cy="13716000"/>
          </a:xfrm>
          <a:prstGeom prst="rect">
            <a:avLst/>
          </a:prstGeom>
          <a:solidFill>
            <a:schemeClr val="bg1">
              <a:alpha val="80000"/>
            </a:schemeClr>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dirty="0">
              <a:solidFill>
                <a:srgbClr val="FFFFFF"/>
              </a:solidFill>
              <a:latin typeface="Helvetica"/>
              <a:ea typeface="Helvetica"/>
              <a:cs typeface="Helvetica"/>
              <a:sym typeface="Helvetica"/>
            </a:endParaRPr>
          </a:p>
        </p:txBody>
      </p:sp>
      <p:sp>
        <p:nvSpPr>
          <p:cNvPr id="11"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p:cNvSpPr/>
          <p:nvPr/>
        </p:nvSpPr>
        <p:spPr>
          <a:xfrm>
            <a:off x="2706624" y="4937760"/>
            <a:ext cx="7104888" cy="1364476"/>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pPr marL="571500" indent="-571500" defTabSz="825500" hangingPunct="0">
              <a:spcBef>
                <a:spcPts val="600"/>
              </a:spcBef>
              <a:spcAft>
                <a:spcPts val="600"/>
              </a:spcAft>
              <a:buFont typeface="Arial" panose="020B0604020202020204" pitchFamily="34" charset="0"/>
              <a:buChar char="•"/>
            </a:pPr>
            <a:r>
              <a:rPr lang="zh-CN" altLang="en-US" sz="3600" dirty="0">
                <a:latin typeface="微软雅黑 Light" panose="020B0502040204020203" pitchFamily="34" charset="-122"/>
                <a:ea typeface="微软雅黑 Light" panose="020B0502040204020203" pitchFamily="34" charset="-122"/>
              </a:rPr>
              <a:t>线代、变换与观察</a:t>
            </a:r>
            <a:endParaRPr lang="en-US" altLang="zh-CN" sz="3600" dirty="0">
              <a:latin typeface="微软雅黑 Light" panose="020B0502040204020203" pitchFamily="34" charset="-122"/>
              <a:ea typeface="微软雅黑 Light" panose="020B0502040204020203" pitchFamily="34" charset="-122"/>
            </a:endParaRPr>
          </a:p>
          <a:p>
            <a:pPr marL="571500" indent="-571500" defTabSz="825500" hangingPunct="0">
              <a:spcBef>
                <a:spcPts val="600"/>
              </a:spcBef>
              <a:spcAft>
                <a:spcPts val="600"/>
              </a:spcAft>
              <a:buFont typeface="Arial" panose="020B0604020202020204" pitchFamily="34" charset="0"/>
              <a:buChar char="•"/>
            </a:pPr>
            <a:r>
              <a:rPr lang="zh-CN" altLang="en-US" sz="3600" kern="0" dirty="0">
                <a:solidFill>
                  <a:srgbClr val="000000"/>
                </a:solidFill>
                <a:latin typeface="微软雅黑 Light" panose="020B0502040204020203" pitchFamily="34" charset="-122"/>
                <a:ea typeface="微软雅黑 Light" panose="020B0502040204020203" pitchFamily="34" charset="-122"/>
              </a:rPr>
              <a:t>表面几何的表示</a:t>
            </a:r>
            <a:endParaRPr lang="en-US" altLang="zh-CN" sz="3600" kern="0" dirty="0">
              <a:solidFill>
                <a:srgbClr val="000000"/>
              </a:solidFill>
              <a:latin typeface="微软雅黑 Light" panose="020B0502040204020203" pitchFamily="34" charset="-122"/>
              <a:ea typeface="微软雅黑 Light" panose="020B0502040204020203" pitchFamily="34" charset="-122"/>
            </a:endParaRPr>
          </a:p>
        </p:txBody>
      </p:sp>
      <p:sp>
        <p:nvSpPr>
          <p:cNvPr id="12" name="The Picture slide"/>
          <p:cNvSpPr txBox="1"/>
          <p:nvPr/>
        </p:nvSpPr>
        <p:spPr>
          <a:xfrm>
            <a:off x="2706624" y="3303123"/>
            <a:ext cx="7104888" cy="1025922"/>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6000" kern="0" cap="all" dirty="0">
                <a:solidFill>
                  <a:srgbClr val="000000"/>
                </a:solidFill>
                <a:latin typeface="微软雅黑" panose="020B0503020204020204" pitchFamily="34" charset="-122"/>
                <a:ea typeface="微软雅黑" panose="020B0503020204020204" pitchFamily="34" charset="-122"/>
              </a:rPr>
              <a:t>内容</a:t>
            </a:r>
            <a:endParaRPr lang="zh-CN" sz="6000" kern="0" cap="all" dirty="0">
              <a:solidFill>
                <a:srgbClr val="000000"/>
              </a:solidFill>
              <a:latin typeface="微软雅黑" panose="020B0503020204020204" pitchFamily="34" charset="-122"/>
              <a:ea typeface="微软雅黑" panose="020B0503020204020204" pitchFamily="34" charset="-122"/>
            </a:endParaRPr>
          </a:p>
        </p:txBody>
      </p:sp>
      <p:sp>
        <p:nvSpPr>
          <p:cNvPr id="13" name="Rectangle"/>
          <p:cNvSpPr/>
          <p:nvPr/>
        </p:nvSpPr>
        <p:spPr>
          <a:xfrm>
            <a:off x="2724912" y="4572000"/>
            <a:ext cx="7104888"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pic>
        <p:nvPicPr>
          <p:cNvPr id="7" name="Picture 5" descr="C:\Users\ZhaoShuai\Desktop\UE5_Logo.pngUE5_Logo"/>
          <p:cNvPicPr>
            <a:picLocks noChangeAspect="1"/>
          </p:cNvPicPr>
          <p:nvPr/>
        </p:nvPicPr>
        <p:blipFill>
          <a:blip r:embed="rId3"/>
          <a:srcRect/>
          <a:stretch>
            <a:fillRect/>
          </a:stretch>
        </p:blipFill>
        <p:spPr>
          <a:xfrm>
            <a:off x="21758275" y="11090275"/>
            <a:ext cx="2625725" cy="2625725"/>
          </a:xfrm>
          <a:prstGeom prst="rect">
            <a:avLst/>
          </a:prstGeom>
          <a:noFill/>
        </p:spPr>
      </p:pic>
    </p:spTree>
    <p:extLst>
      <p:ext uri="{BB962C8B-B14F-4D97-AF65-F5344CB8AC3E}">
        <p14:creationId xmlns:p14="http://schemas.microsoft.com/office/powerpoint/2010/main" val="27209790"/>
      </p:ext>
    </p:extLst>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9" name="Rectangle 2"/>
          <p:cNvSpPr/>
          <p:nvPr/>
        </p:nvSpPr>
        <p:spPr>
          <a:xfrm>
            <a:off x="11962591" y="0"/>
            <a:ext cx="12421408"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a:solidFill>
                <a:srgbClr val="FFFFFF"/>
              </a:solidFill>
              <a:ea typeface="Helvetica"/>
              <a:cs typeface="Helvetica"/>
              <a:sym typeface="Helvetica"/>
            </a:endParaRPr>
          </a:p>
        </p:txBody>
      </p:sp>
      <p:sp>
        <p:nvSpPr>
          <p:cNvPr id="3" name="AutoShape 2" descr="窥豹一斑_搜狗百科"/>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solidFill>
                <a:srgbClr val="27292E"/>
              </a:solidFill>
            </a:endParaRPr>
          </a:p>
        </p:txBody>
      </p:sp>
      <p:sp>
        <p:nvSpPr>
          <p:cNvPr id="9" name="AutoShape 4" descr="窥豹一斑_搜狗百科"/>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solidFill>
                <a:srgbClr val="27292E"/>
              </a:solidFill>
            </a:endParaRPr>
          </a:p>
        </p:txBody>
      </p:sp>
      <p:sp>
        <p:nvSpPr>
          <p:cNvPr id="5" name="Rectangle"/>
          <p:cNvSpPr/>
          <p:nvPr/>
        </p:nvSpPr>
        <p:spPr>
          <a:xfrm>
            <a:off x="1756800" y="0"/>
            <a:ext cx="10053391" cy="13716000"/>
          </a:xfrm>
          <a:prstGeom prst="rect">
            <a:avLst/>
          </a:prstGeom>
          <a:solidFill>
            <a:schemeClr val="bg1">
              <a:alpha val="80000"/>
            </a:schemeClr>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dirty="0">
              <a:solidFill>
                <a:srgbClr val="FFFFFF"/>
              </a:solidFill>
              <a:ea typeface="Helvetica"/>
              <a:cs typeface="Helvetica"/>
              <a:sym typeface="Helvetica"/>
            </a:endParaRPr>
          </a:p>
        </p:txBody>
      </p:sp>
      <p:pic>
        <p:nvPicPr>
          <p:cNvPr id="18" name="图片 17"/>
          <p:cNvPicPr>
            <a:picLocks noChangeAspect="1"/>
          </p:cNvPicPr>
          <p:nvPr/>
        </p:nvPicPr>
        <p:blipFill>
          <a:blip r:embed="rId3"/>
          <a:stretch>
            <a:fillRect/>
          </a:stretch>
        </p:blipFill>
        <p:spPr>
          <a:xfrm>
            <a:off x="12082057" y="895350"/>
            <a:ext cx="12182475" cy="4648200"/>
          </a:xfrm>
          <a:prstGeom prst="rect">
            <a:avLst/>
          </a:prstGeom>
        </p:spPr>
      </p:pic>
      <p:pic>
        <p:nvPicPr>
          <p:cNvPr id="7" name="图片 6">
            <a:extLst>
              <a:ext uri="{FF2B5EF4-FFF2-40B4-BE49-F238E27FC236}">
                <a16:creationId xmlns:a16="http://schemas.microsoft.com/office/drawing/2014/main" id="{AD67E57D-7BD1-417B-989E-4B458BA09009}"/>
              </a:ext>
            </a:extLst>
          </p:cNvPr>
          <p:cNvPicPr>
            <a:picLocks noChangeAspect="1"/>
          </p:cNvPicPr>
          <p:nvPr/>
        </p:nvPicPr>
        <p:blipFill>
          <a:blip r:embed="rId4"/>
          <a:stretch>
            <a:fillRect/>
          </a:stretch>
        </p:blipFill>
        <p:spPr>
          <a:xfrm>
            <a:off x="12082057" y="5711240"/>
            <a:ext cx="12212774" cy="6582360"/>
          </a:xfrm>
          <a:prstGeom prst="rect">
            <a:avLst/>
          </a:prstGeom>
        </p:spPr>
      </p:pic>
      <p:grpSp>
        <p:nvGrpSpPr>
          <p:cNvPr id="2" name="组合 1">
            <a:extLst>
              <a:ext uri="{FF2B5EF4-FFF2-40B4-BE49-F238E27FC236}">
                <a16:creationId xmlns:a16="http://schemas.microsoft.com/office/drawing/2014/main" id="{B0AC8A24-9816-43B6-92AC-7EBC4D6FBBBB}"/>
              </a:ext>
            </a:extLst>
          </p:cNvPr>
          <p:cNvGrpSpPr/>
          <p:nvPr/>
        </p:nvGrpSpPr>
        <p:grpSpPr>
          <a:xfrm>
            <a:off x="2700000" y="3312000"/>
            <a:ext cx="9261143" cy="5892965"/>
            <a:chOff x="2418239" y="2807705"/>
            <a:chExt cx="9261143" cy="5892965"/>
          </a:xfrm>
        </p:grpSpPr>
        <p:sp>
          <p:nvSpPr>
            <p:cNvPr id="15" name="The Picture slide"/>
            <p:cNvSpPr txBox="1"/>
            <p:nvPr/>
          </p:nvSpPr>
          <p:spPr>
            <a:xfrm>
              <a:off x="2418239" y="2807705"/>
              <a:ext cx="8973592" cy="1025922"/>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6000" kern="0" cap="all" dirty="0">
                  <a:solidFill>
                    <a:srgbClr val="000000"/>
                  </a:solidFill>
                  <a:latin typeface="微软雅黑" panose="020B0503020204020204" pitchFamily="34" charset="-122"/>
                  <a:ea typeface="微软雅黑" panose="020B0503020204020204" pitchFamily="34" charset="-122"/>
                </a:rPr>
                <a:t>三角面</a:t>
              </a:r>
              <a:endParaRPr lang="zh-CN" sz="6000" kern="0" cap="all" dirty="0">
                <a:solidFill>
                  <a:srgbClr val="000000"/>
                </a:solidFill>
                <a:latin typeface="微软雅黑" panose="020B0503020204020204" pitchFamily="34" charset="-122"/>
                <a:ea typeface="微软雅黑" panose="020B0503020204020204" pitchFamily="34" charset="-122"/>
              </a:endParaRPr>
            </a:p>
          </p:txBody>
        </p:sp>
        <p:sp>
          <p:nvSpPr>
            <p:cNvPr id="17"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2418239" y="4427705"/>
              <a:ext cx="9261143" cy="4272965"/>
            </a:xfrm>
            <a:prstGeom prst="rect">
              <a:avLst/>
            </a:prstGeom>
            <a:ln w="12700">
              <a:miter lim="400000"/>
            </a:ln>
          </p:spPr>
          <p:txBody>
            <a:bodyPr wrap="square" lIns="50800" tIns="50800" rIns="50800" bIns="50800" anchor="t">
              <a:spAutoFit/>
            </a:bodyPr>
            <a:lstStyle>
              <a:lvl1pPr algn="l">
                <a:defRPr sz="2400">
                  <a:latin typeface="Helvetica"/>
                  <a:ea typeface="Helvetica"/>
                  <a:cs typeface="Helvetica"/>
                  <a:sym typeface="Helvetica"/>
                </a:defRPr>
              </a:lvl1pPr>
            </a:lstStyle>
            <a:p>
              <a:pPr>
                <a:spcBef>
                  <a:spcPts val="600"/>
                </a:spcBef>
                <a:spcAft>
                  <a:spcPts val="1200"/>
                </a:spcAft>
              </a:pPr>
              <a:r>
                <a:rPr lang="zh-CN" altLang="en-US" sz="3600" dirty="0">
                  <a:solidFill>
                    <a:srgbClr val="000000"/>
                  </a:solidFill>
                  <a:latin typeface="微软雅黑 Light" panose="020B0502040204020203" pitchFamily="34" charset="-122"/>
                  <a:ea typeface="微软雅黑 Light" panose="020B0502040204020203" pitchFamily="34" charset="-122"/>
                </a:rPr>
                <a:t>为什么？</a:t>
              </a:r>
              <a:endParaRPr lang="zh-CN" sz="3600" dirty="0">
                <a:solidFill>
                  <a:srgbClr val="000000"/>
                </a:solidFill>
                <a:latin typeface="微软雅黑 Light" panose="020B0502040204020203" pitchFamily="34" charset="-122"/>
                <a:ea typeface="微软雅黑 Light" panose="020B0502040204020203" pitchFamily="34" charset="-122"/>
              </a:endParaRPr>
            </a:p>
            <a:p>
              <a:pPr marL="457200" indent="-457200">
                <a:spcBef>
                  <a:spcPts val="600"/>
                </a:spcBef>
                <a:spcAft>
                  <a:spcPts val="600"/>
                </a:spcAft>
                <a:buFont typeface="Arial" panose="020B0604020202020204" pitchFamily="34" charset="0"/>
                <a:buChar char="•"/>
              </a:pPr>
              <a:r>
                <a:rPr lang="zh-CN" altLang="en-US" sz="36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三角形是最简单的多边形</a:t>
              </a:r>
              <a:endParaRPr lang="en-US" altLang="zh-CN" sz="36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endParaRPr>
            </a:p>
            <a:p>
              <a:pPr marL="457200" indent="-457200">
                <a:spcBef>
                  <a:spcPts val="600"/>
                </a:spcBef>
                <a:spcAft>
                  <a:spcPts val="600"/>
                </a:spcAft>
                <a:buFont typeface="Arial" panose="020B0604020202020204" pitchFamily="34" charset="0"/>
                <a:buChar char="•"/>
              </a:pPr>
              <a:r>
                <a:rPr lang="zh-CN" altLang="en-US" sz="3600" dirty="0">
                  <a:effectLst/>
                  <a:latin typeface="微软雅黑 Light" panose="020B0502040204020203" pitchFamily="34" charset="-122"/>
                  <a:ea typeface="微软雅黑 Light" panose="020B0502040204020203" pitchFamily="34" charset="-122"/>
                </a:rPr>
                <a:t>构建复杂表面的基础单元</a:t>
              </a:r>
              <a:endParaRPr lang="en-US" altLang="zh-CN" sz="36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endParaRPr>
            </a:p>
            <a:p>
              <a:pPr marL="457200" indent="-457200">
                <a:spcBef>
                  <a:spcPts val="600"/>
                </a:spcBef>
                <a:spcAft>
                  <a:spcPts val="600"/>
                </a:spcAft>
                <a:buFont typeface="Arial" panose="020B0604020202020204" pitchFamily="34" charset="0"/>
                <a:buChar char="•"/>
              </a:pPr>
              <a:r>
                <a:rPr lang="zh-CN" altLang="en-US" sz="36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对变换维持不变</a:t>
              </a:r>
              <a:endParaRPr lang="en-US" altLang="zh-CN" sz="36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endParaRPr>
            </a:p>
            <a:p>
              <a:pPr marL="457200" indent="-457200">
                <a:spcBef>
                  <a:spcPts val="600"/>
                </a:spcBef>
                <a:spcAft>
                  <a:spcPts val="600"/>
                </a:spcAft>
                <a:buFont typeface="Arial" panose="020B0604020202020204" pitchFamily="34" charset="0"/>
                <a:buChar char="•"/>
              </a:pPr>
              <a:r>
                <a:rPr lang="zh-CN" altLang="en-US" sz="3600" dirty="0">
                  <a:solidFill>
                    <a:srgbClr val="000000"/>
                  </a:solidFill>
                  <a:latin typeface="微软雅黑 Light" panose="020B0502040204020203" pitchFamily="34" charset="-122"/>
                  <a:ea typeface="微软雅黑 Light" panose="020B0502040204020203" pitchFamily="34" charset="-122"/>
                </a:rPr>
                <a:t>广泛的作为工业标准</a:t>
              </a:r>
              <a:endParaRPr lang="zh-CN" sz="3600" dirty="0">
                <a:solidFill>
                  <a:srgbClr val="000000"/>
                </a:solidFill>
                <a:latin typeface="微软雅黑 Light" panose="020B0502040204020203" pitchFamily="34" charset="-122"/>
                <a:ea typeface="微软雅黑 Light" panose="020B0502040204020203" pitchFamily="34" charset="-122"/>
              </a:endParaRPr>
            </a:p>
            <a:p>
              <a:pPr marL="457200" indent="-457200">
                <a:spcBef>
                  <a:spcPts val="600"/>
                </a:spcBef>
                <a:spcAft>
                  <a:spcPts val="600"/>
                </a:spcAft>
                <a:buFont typeface="Arial" panose="020B0604020202020204" pitchFamily="34" charset="0"/>
                <a:buChar char="•"/>
              </a:pPr>
              <a:endParaRPr lang="zh-CN" sz="3600" dirty="0">
                <a:solidFill>
                  <a:srgbClr val="000000"/>
                </a:solidFill>
                <a:latin typeface="微软雅黑 Light" panose="020B0502040204020203" pitchFamily="34" charset="-122"/>
                <a:ea typeface="微软雅黑 Light" panose="020B0502040204020203" pitchFamily="34" charset="-122"/>
              </a:endParaRPr>
            </a:p>
          </p:txBody>
        </p:sp>
        <p:sp>
          <p:nvSpPr>
            <p:cNvPr id="14" name="Rectangle">
              <a:extLst>
                <a:ext uri="{FF2B5EF4-FFF2-40B4-BE49-F238E27FC236}">
                  <a16:creationId xmlns:a16="http://schemas.microsoft.com/office/drawing/2014/main" id="{09FCBDFD-A68C-46E9-9437-9A977DD2E93A}"/>
                </a:ext>
              </a:extLst>
            </p:cNvPr>
            <p:cNvSpPr/>
            <p:nvPr/>
          </p:nvSpPr>
          <p:spPr>
            <a:xfrm>
              <a:off x="2418239" y="4067705"/>
              <a:ext cx="7104888"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grpSp>
      <p:sp>
        <p:nvSpPr>
          <p:cNvPr id="8" name="文本框 7">
            <a:extLst>
              <a:ext uri="{FF2B5EF4-FFF2-40B4-BE49-F238E27FC236}">
                <a16:creationId xmlns:a16="http://schemas.microsoft.com/office/drawing/2014/main" id="{46732A17-32B0-464E-B9E0-493E6C46D5F4}"/>
              </a:ext>
            </a:extLst>
          </p:cNvPr>
          <p:cNvSpPr txBox="1"/>
          <p:nvPr/>
        </p:nvSpPr>
        <p:spPr>
          <a:xfrm>
            <a:off x="14244319" y="12592398"/>
            <a:ext cx="8229601" cy="533479"/>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a:r>
              <a:rPr lang="zh-CN" altLang="en-US" sz="2800" dirty="0">
                <a:effectLst/>
                <a:latin typeface="微软雅黑 Light" panose="020B0502040204020203" pitchFamily="34" charset="-122"/>
                <a:ea typeface="微软雅黑 Light" panose="020B0502040204020203" pitchFamily="34" charset="-122"/>
              </a:rPr>
              <a:t>离散的三角面集合可以用来逼近任何连续曲面</a:t>
            </a:r>
          </a:p>
        </p:txBody>
      </p:sp>
    </p:spTree>
    <p:extLst>
      <p:ext uri="{BB962C8B-B14F-4D97-AF65-F5344CB8AC3E}">
        <p14:creationId xmlns:p14="http://schemas.microsoft.com/office/powerpoint/2010/main" val="1144727979"/>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377" name="Rectangle"/>
          <p:cNvSpPr/>
          <p:nvPr/>
        </p:nvSpPr>
        <p:spPr>
          <a:xfrm>
            <a:off x="1757448" y="0"/>
            <a:ext cx="11287992" cy="13716000"/>
          </a:xfrm>
          <a:prstGeom prst="rect">
            <a:avLst/>
          </a:prstGeom>
          <a:solidFill>
            <a:schemeClr val="bg1">
              <a:alpha val="80000"/>
            </a:schemeClr>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dirty="0">
              <a:solidFill>
                <a:srgbClr val="FFFFFF"/>
              </a:solidFill>
              <a:latin typeface="Helvetica"/>
              <a:ea typeface="Helvetica"/>
              <a:cs typeface="Helvetica"/>
              <a:sym typeface="Helvetica"/>
            </a:endParaRPr>
          </a:p>
        </p:txBody>
      </p:sp>
      <p:pic>
        <p:nvPicPr>
          <p:cNvPr id="6" name="Picture 5" descr="C:\Users\ZhaoShuai\Desktop\UE5_Logo.pngUE5_Logo">
            <a:extLst>
              <a:ext uri="{FF2B5EF4-FFF2-40B4-BE49-F238E27FC236}">
                <a16:creationId xmlns:a16="http://schemas.microsoft.com/office/drawing/2014/main" id="{6B7D7C3C-46F5-4526-8000-E03BDAFB8AAB}"/>
              </a:ext>
            </a:extLst>
          </p:cNvPr>
          <p:cNvPicPr>
            <a:picLocks noChangeAspect="1"/>
          </p:cNvPicPr>
          <p:nvPr/>
        </p:nvPicPr>
        <p:blipFill>
          <a:blip r:embed="rId3"/>
          <a:srcRect/>
          <a:stretch>
            <a:fillRect/>
          </a:stretch>
        </p:blipFill>
        <p:spPr>
          <a:xfrm>
            <a:off x="21758275" y="11090275"/>
            <a:ext cx="2625725" cy="2625725"/>
          </a:xfrm>
          <a:prstGeom prst="rect">
            <a:avLst/>
          </a:prstGeom>
          <a:noFill/>
        </p:spPr>
      </p:pic>
      <p:grpSp>
        <p:nvGrpSpPr>
          <p:cNvPr id="2" name="组合 1">
            <a:extLst>
              <a:ext uri="{FF2B5EF4-FFF2-40B4-BE49-F238E27FC236}">
                <a16:creationId xmlns:a16="http://schemas.microsoft.com/office/drawing/2014/main" id="{A8D25356-90D7-447A-874D-13E300594300}"/>
              </a:ext>
            </a:extLst>
          </p:cNvPr>
          <p:cNvGrpSpPr/>
          <p:nvPr/>
        </p:nvGrpSpPr>
        <p:grpSpPr>
          <a:xfrm>
            <a:off x="2700000" y="3303123"/>
            <a:ext cx="10338816" cy="9776806"/>
            <a:chOff x="2700000" y="3303123"/>
            <a:chExt cx="10338816" cy="9776806"/>
          </a:xfrm>
        </p:grpSpPr>
        <p:sp>
          <p:nvSpPr>
            <p:cNvPr id="11"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p:cNvSpPr/>
            <p:nvPr/>
          </p:nvSpPr>
          <p:spPr>
            <a:xfrm>
              <a:off x="2700000" y="8527651"/>
              <a:ext cx="9485376" cy="656590"/>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pPr marL="571500" indent="-571500" defTabSz="825500" hangingPunct="0">
                <a:spcBef>
                  <a:spcPts val="600"/>
                </a:spcBef>
                <a:spcAft>
                  <a:spcPts val="600"/>
                </a:spcAft>
                <a:buFont typeface="Arial" panose="020B0604020202020204" pitchFamily="34" charset="0"/>
                <a:buChar char="•"/>
              </a:pPr>
              <a:r>
                <a:rPr lang="zh-CN" altLang="en-US" sz="3600" kern="0" dirty="0">
                  <a:solidFill>
                    <a:srgbClr val="000000"/>
                  </a:solidFill>
                  <a:latin typeface="微软雅黑 Light" panose="020B0502040204020203" pitchFamily="34" charset="-122"/>
                  <a:ea typeface="微软雅黑 Light" panose="020B0502040204020203" pitchFamily="34" charset="-122"/>
                </a:rPr>
                <a:t>三角面的代码示例</a:t>
              </a:r>
              <a:endParaRPr lang="en-US" altLang="zh-CN" sz="3600" kern="0" dirty="0">
                <a:solidFill>
                  <a:srgbClr val="000000"/>
                </a:solidFill>
                <a:latin typeface="微软雅黑 Light" panose="020B0502040204020203" pitchFamily="34" charset="-122"/>
                <a:ea typeface="微软雅黑 Light" panose="020B0502040204020203" pitchFamily="34" charset="-122"/>
              </a:endParaRPr>
            </a:p>
          </p:txBody>
        </p:sp>
        <p:sp>
          <p:nvSpPr>
            <p:cNvPr id="12" name="The Picture slide"/>
            <p:cNvSpPr txBox="1"/>
            <p:nvPr/>
          </p:nvSpPr>
          <p:spPr>
            <a:xfrm>
              <a:off x="2700000" y="3303123"/>
              <a:ext cx="7839456" cy="1025922"/>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6000" kern="0" cap="all" dirty="0">
                  <a:solidFill>
                    <a:srgbClr val="000000"/>
                  </a:solidFill>
                  <a:latin typeface="微软雅黑" panose="020B0503020204020204" pitchFamily="34" charset="-122"/>
                  <a:ea typeface="微软雅黑" panose="020B0503020204020204" pitchFamily="34" charset="-122"/>
                </a:rPr>
                <a:t>三角面</a:t>
              </a:r>
              <a:endParaRPr lang="zh-CN" altLang="zh-CN" sz="6000" kern="0" cap="all" dirty="0">
                <a:solidFill>
                  <a:srgbClr val="000000"/>
                </a:solidFill>
                <a:latin typeface="微软雅黑" panose="020B0503020204020204" pitchFamily="34" charset="-122"/>
                <a:ea typeface="微软雅黑" panose="020B0503020204020204" pitchFamily="34" charset="-122"/>
              </a:endParaRPr>
            </a:p>
          </p:txBody>
        </p:sp>
        <p:sp>
          <p:nvSpPr>
            <p:cNvPr id="13" name="Rectangle"/>
            <p:cNvSpPr/>
            <p:nvPr/>
          </p:nvSpPr>
          <p:spPr>
            <a:xfrm>
              <a:off x="2700000" y="4572000"/>
              <a:ext cx="7104888"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pic>
          <p:nvPicPr>
            <p:cNvPr id="3" name="图片 2">
              <a:extLst>
                <a:ext uri="{FF2B5EF4-FFF2-40B4-BE49-F238E27FC236}">
                  <a16:creationId xmlns:a16="http://schemas.microsoft.com/office/drawing/2014/main" id="{00D70A58-1CCF-40AF-B433-DA99E7BCA7C2}"/>
                </a:ext>
              </a:extLst>
            </p:cNvPr>
            <p:cNvPicPr>
              <a:picLocks noChangeAspect="1"/>
            </p:cNvPicPr>
            <p:nvPr/>
          </p:nvPicPr>
          <p:blipFill>
            <a:blip r:embed="rId4"/>
            <a:stretch>
              <a:fillRect/>
            </a:stretch>
          </p:blipFill>
          <p:spPr>
            <a:xfrm>
              <a:off x="2700000" y="5660068"/>
              <a:ext cx="4994656" cy="2282042"/>
            </a:xfrm>
            <a:prstGeom prst="rect">
              <a:avLst/>
            </a:prstGeom>
          </p:spPr>
        </p:pic>
        <p:pic>
          <p:nvPicPr>
            <p:cNvPr id="5" name="图片 4">
              <a:extLst>
                <a:ext uri="{FF2B5EF4-FFF2-40B4-BE49-F238E27FC236}">
                  <a16:creationId xmlns:a16="http://schemas.microsoft.com/office/drawing/2014/main" id="{4A67176E-0FCE-4169-A12F-561B305C3CFF}"/>
                </a:ext>
              </a:extLst>
            </p:cNvPr>
            <p:cNvPicPr>
              <a:picLocks noChangeAspect="1"/>
            </p:cNvPicPr>
            <p:nvPr/>
          </p:nvPicPr>
          <p:blipFill>
            <a:blip r:embed="rId5"/>
            <a:stretch>
              <a:fillRect/>
            </a:stretch>
          </p:blipFill>
          <p:spPr>
            <a:xfrm>
              <a:off x="2700000" y="9350569"/>
              <a:ext cx="10338816" cy="3729360"/>
            </a:xfrm>
            <a:prstGeom prst="rect">
              <a:avLst/>
            </a:prstGeom>
          </p:spPr>
        </p:pic>
        <p:sp>
          <p:nvSpPr>
            <p:cNvPr id="14"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a:extLst>
                <a:ext uri="{FF2B5EF4-FFF2-40B4-BE49-F238E27FC236}">
                  <a16:creationId xmlns:a16="http://schemas.microsoft.com/office/drawing/2014/main" id="{88AD6EDD-9F1A-4EB9-A4FC-0F53B0E46A8C}"/>
                </a:ext>
              </a:extLst>
            </p:cNvPr>
            <p:cNvSpPr/>
            <p:nvPr/>
          </p:nvSpPr>
          <p:spPr>
            <a:xfrm>
              <a:off x="2700000" y="4919904"/>
              <a:ext cx="9485376" cy="656590"/>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pPr marL="571500" indent="-571500" defTabSz="825500" hangingPunct="0">
                <a:spcBef>
                  <a:spcPts val="600"/>
                </a:spcBef>
                <a:spcAft>
                  <a:spcPts val="600"/>
                </a:spcAft>
                <a:buFont typeface="Arial" panose="020B0604020202020204" pitchFamily="34" charset="0"/>
                <a:buChar char="•"/>
              </a:pPr>
              <a:r>
                <a:rPr lang="zh-CN" altLang="en-US" sz="3600" kern="0" dirty="0">
                  <a:solidFill>
                    <a:srgbClr val="000000"/>
                  </a:solidFill>
                  <a:latin typeface="微软雅黑 Light" panose="020B0502040204020203" pitchFamily="34" charset="-122"/>
                  <a:ea typeface="微软雅黑 Light" panose="020B0502040204020203" pitchFamily="34" charset="-122"/>
                </a:rPr>
                <a:t>顶点的代码示例</a:t>
              </a:r>
              <a:endParaRPr lang="en-US" altLang="zh-CN" sz="3600" kern="0" dirty="0">
                <a:solidFill>
                  <a:srgbClr val="000000"/>
                </a:solidFill>
                <a:latin typeface="微软雅黑 Light" panose="020B0502040204020203" pitchFamily="34" charset="-122"/>
                <a:ea typeface="微软雅黑 Light" panose="020B0502040204020203" pitchFamily="34" charset="-122"/>
              </a:endParaRPr>
            </a:p>
          </p:txBody>
        </p:sp>
      </p:grpSp>
      <p:pic>
        <p:nvPicPr>
          <p:cNvPr id="15" name="图片 14">
            <a:extLst>
              <a:ext uri="{FF2B5EF4-FFF2-40B4-BE49-F238E27FC236}">
                <a16:creationId xmlns:a16="http://schemas.microsoft.com/office/drawing/2014/main" id="{D86AD40F-61D5-419C-8897-C76CC435C179}"/>
              </a:ext>
            </a:extLst>
          </p:cNvPr>
          <p:cNvPicPr>
            <a:picLocks noChangeAspect="1"/>
          </p:cNvPicPr>
          <p:nvPr/>
        </p:nvPicPr>
        <p:blipFill>
          <a:blip r:embed="rId6"/>
          <a:stretch>
            <a:fillRect/>
          </a:stretch>
        </p:blipFill>
        <p:spPr>
          <a:xfrm>
            <a:off x="14020799" y="1118194"/>
            <a:ext cx="10363201" cy="7990703"/>
          </a:xfrm>
          <a:prstGeom prst="rect">
            <a:avLst/>
          </a:prstGeom>
        </p:spPr>
      </p:pic>
      <p:sp>
        <p:nvSpPr>
          <p:cNvPr id="16"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a:extLst>
              <a:ext uri="{FF2B5EF4-FFF2-40B4-BE49-F238E27FC236}">
                <a16:creationId xmlns:a16="http://schemas.microsoft.com/office/drawing/2014/main" id="{D81B4E3C-89D6-4924-8F76-B0C69AD7945B}"/>
              </a:ext>
            </a:extLst>
          </p:cNvPr>
          <p:cNvSpPr/>
          <p:nvPr/>
        </p:nvSpPr>
        <p:spPr>
          <a:xfrm>
            <a:off x="14309344" y="9350569"/>
            <a:ext cx="9485376" cy="1364476"/>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pPr marL="571500" indent="-571500" defTabSz="825500" hangingPunct="0">
              <a:spcBef>
                <a:spcPts val="600"/>
              </a:spcBef>
              <a:spcAft>
                <a:spcPts val="600"/>
              </a:spcAft>
              <a:buFont typeface="Arial" panose="020B0604020202020204" pitchFamily="34" charset="0"/>
              <a:buChar char="•"/>
            </a:pPr>
            <a:r>
              <a:rPr lang="en-US" altLang="zh-CN" sz="3600" kern="0" dirty="0">
                <a:solidFill>
                  <a:srgbClr val="000000"/>
                </a:solidFill>
                <a:latin typeface="微软雅黑 Light" panose="020B0502040204020203" pitchFamily="34" charset="-122"/>
                <a:ea typeface="微软雅黑 Light" panose="020B0502040204020203" pitchFamily="34" charset="-122"/>
              </a:rPr>
              <a:t>《</a:t>
            </a:r>
            <a:r>
              <a:rPr lang="zh-CN" altLang="en-US" sz="3600" kern="0" dirty="0">
                <a:solidFill>
                  <a:srgbClr val="000000"/>
                </a:solidFill>
                <a:latin typeface="微软雅黑 Light" panose="020B0502040204020203" pitchFamily="34" charset="-122"/>
                <a:ea typeface="微软雅黑 Light" panose="020B0502040204020203" pitchFamily="34" charset="-122"/>
              </a:rPr>
              <a:t>架构</a:t>
            </a:r>
            <a:r>
              <a:rPr lang="en-US" altLang="zh-CN" sz="3600" kern="0" dirty="0">
                <a:solidFill>
                  <a:srgbClr val="000000"/>
                </a:solidFill>
                <a:latin typeface="微软雅黑 Light" panose="020B0502040204020203" pitchFamily="34" charset="-122"/>
                <a:ea typeface="微软雅黑 Light" panose="020B0502040204020203" pitchFamily="34" charset="-122"/>
              </a:rPr>
              <a:t>》</a:t>
            </a:r>
            <a:r>
              <a:rPr lang="zh-CN" altLang="en-US" sz="3600" kern="0" dirty="0">
                <a:solidFill>
                  <a:srgbClr val="000000"/>
                </a:solidFill>
                <a:latin typeface="微软雅黑 Light" panose="020B0502040204020203" pitchFamily="34" charset="-122"/>
                <a:ea typeface="微软雅黑 Light" panose="020B0502040204020203" pitchFamily="34" charset="-122"/>
              </a:rPr>
              <a:t>中的示例利用了</a:t>
            </a:r>
            <a:r>
              <a:rPr lang="en-US" altLang="zh-CN" sz="3600" kern="0" dirty="0">
                <a:solidFill>
                  <a:srgbClr val="000000"/>
                </a:solidFill>
                <a:latin typeface="微软雅黑 Light" panose="020B0502040204020203" pitchFamily="34" charset="-122"/>
                <a:ea typeface="微软雅黑 Light" panose="020B0502040204020203" pitchFamily="34" charset="-122"/>
              </a:rPr>
              <a:t>vec3</a:t>
            </a:r>
          </a:p>
          <a:p>
            <a:pPr marL="571500" indent="-571500" defTabSz="825500" hangingPunct="0">
              <a:spcBef>
                <a:spcPts val="600"/>
              </a:spcBef>
              <a:spcAft>
                <a:spcPts val="600"/>
              </a:spcAft>
              <a:buFont typeface="Arial" panose="020B0604020202020204" pitchFamily="34" charset="0"/>
              <a:buChar char="•"/>
            </a:pPr>
            <a:r>
              <a:rPr lang="zh-CN" altLang="en-US" sz="3600" kern="0" dirty="0">
                <a:solidFill>
                  <a:srgbClr val="000000"/>
                </a:solidFill>
                <a:latin typeface="微软雅黑 Light" panose="020B0502040204020203" pitchFamily="34" charset="-122"/>
                <a:ea typeface="微软雅黑 Light" panose="020B0502040204020203" pitchFamily="34" charset="-122"/>
              </a:rPr>
              <a:t>带有属性的</a:t>
            </a:r>
            <a:r>
              <a:rPr lang="en-US" altLang="zh-CN" sz="3600" kern="0" dirty="0">
                <a:solidFill>
                  <a:srgbClr val="000000"/>
                </a:solidFill>
                <a:latin typeface="微软雅黑 Light" panose="020B0502040204020203" pitchFamily="34" charset="-122"/>
                <a:ea typeface="微软雅黑 Light" panose="020B0502040204020203" pitchFamily="34" charset="-122"/>
              </a:rPr>
              <a:t>Point</a:t>
            </a:r>
            <a:r>
              <a:rPr lang="zh-CN" altLang="en-US" sz="3600" kern="0" dirty="0">
                <a:solidFill>
                  <a:srgbClr val="000000"/>
                </a:solidFill>
                <a:latin typeface="微软雅黑 Light" panose="020B0502040204020203" pitchFamily="34" charset="-122"/>
                <a:ea typeface="微软雅黑 Light" panose="020B0502040204020203" pitchFamily="34" charset="-122"/>
              </a:rPr>
              <a:t>称为</a:t>
            </a:r>
            <a:r>
              <a:rPr lang="en-US" altLang="zh-CN" sz="3600" kern="0" dirty="0">
                <a:solidFill>
                  <a:srgbClr val="000000"/>
                </a:solidFill>
                <a:latin typeface="微软雅黑 Light" panose="020B0502040204020203" pitchFamily="34" charset="-122"/>
                <a:ea typeface="微软雅黑 Light" panose="020B0502040204020203" pitchFamily="34" charset="-122"/>
              </a:rPr>
              <a:t>Vertex</a:t>
            </a:r>
          </a:p>
        </p:txBody>
      </p:sp>
    </p:spTree>
    <p:extLst>
      <p:ext uri="{BB962C8B-B14F-4D97-AF65-F5344CB8AC3E}">
        <p14:creationId xmlns:p14="http://schemas.microsoft.com/office/powerpoint/2010/main" val="2660779137"/>
      </p:ext>
    </p:ext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377" name="Rectangle"/>
          <p:cNvSpPr/>
          <p:nvPr/>
        </p:nvSpPr>
        <p:spPr>
          <a:xfrm>
            <a:off x="1757448" y="0"/>
            <a:ext cx="10239288" cy="13716000"/>
          </a:xfrm>
          <a:prstGeom prst="rect">
            <a:avLst/>
          </a:prstGeom>
          <a:solidFill>
            <a:schemeClr val="bg1">
              <a:alpha val="80000"/>
            </a:schemeClr>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dirty="0">
              <a:solidFill>
                <a:srgbClr val="FFFFFF"/>
              </a:solidFill>
              <a:latin typeface="Helvetica"/>
              <a:ea typeface="Helvetica"/>
              <a:cs typeface="Helvetica"/>
              <a:sym typeface="Helvetica"/>
            </a:endParaRPr>
          </a:p>
        </p:txBody>
      </p:sp>
      <p:pic>
        <p:nvPicPr>
          <p:cNvPr id="6" name="Picture 5" descr="C:\Users\ZhaoShuai\Desktop\UE5_Logo.pngUE5_Logo">
            <a:extLst>
              <a:ext uri="{FF2B5EF4-FFF2-40B4-BE49-F238E27FC236}">
                <a16:creationId xmlns:a16="http://schemas.microsoft.com/office/drawing/2014/main" id="{6B7D7C3C-46F5-4526-8000-E03BDAFB8AAB}"/>
              </a:ext>
            </a:extLst>
          </p:cNvPr>
          <p:cNvPicPr>
            <a:picLocks noChangeAspect="1"/>
          </p:cNvPicPr>
          <p:nvPr/>
        </p:nvPicPr>
        <p:blipFill>
          <a:blip r:embed="rId3"/>
          <a:srcRect/>
          <a:stretch>
            <a:fillRect/>
          </a:stretch>
        </p:blipFill>
        <p:spPr>
          <a:xfrm>
            <a:off x="21758275" y="11090275"/>
            <a:ext cx="2625725" cy="2625725"/>
          </a:xfrm>
          <a:prstGeom prst="rect">
            <a:avLst/>
          </a:prstGeom>
          <a:noFill/>
        </p:spPr>
      </p:pic>
      <p:pic>
        <p:nvPicPr>
          <p:cNvPr id="3" name="图片 2">
            <a:extLst>
              <a:ext uri="{FF2B5EF4-FFF2-40B4-BE49-F238E27FC236}">
                <a16:creationId xmlns:a16="http://schemas.microsoft.com/office/drawing/2014/main" id="{0D0B32ED-DE97-4463-9DAC-100CA8F2335F}"/>
              </a:ext>
            </a:extLst>
          </p:cNvPr>
          <p:cNvPicPr>
            <a:picLocks noChangeAspect="1"/>
          </p:cNvPicPr>
          <p:nvPr/>
        </p:nvPicPr>
        <p:blipFill>
          <a:blip r:embed="rId4"/>
          <a:stretch>
            <a:fillRect/>
          </a:stretch>
        </p:blipFill>
        <p:spPr>
          <a:xfrm>
            <a:off x="14277026" y="397271"/>
            <a:ext cx="7790494" cy="10394157"/>
          </a:xfrm>
          <a:prstGeom prst="rect">
            <a:avLst/>
          </a:prstGeom>
        </p:spPr>
      </p:pic>
      <p:grpSp>
        <p:nvGrpSpPr>
          <p:cNvPr id="2" name="组合 1">
            <a:extLst>
              <a:ext uri="{FF2B5EF4-FFF2-40B4-BE49-F238E27FC236}">
                <a16:creationId xmlns:a16="http://schemas.microsoft.com/office/drawing/2014/main" id="{01A27A0D-C822-441E-A167-660D63CA1FB4}"/>
              </a:ext>
            </a:extLst>
          </p:cNvPr>
          <p:cNvGrpSpPr/>
          <p:nvPr/>
        </p:nvGrpSpPr>
        <p:grpSpPr>
          <a:xfrm>
            <a:off x="2700000" y="3312000"/>
            <a:ext cx="9036304" cy="5678170"/>
            <a:chOff x="2808224" y="3729843"/>
            <a:chExt cx="9036304" cy="5678170"/>
          </a:xfrm>
        </p:grpSpPr>
        <p:sp>
          <p:nvSpPr>
            <p:cNvPr id="11"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p:cNvSpPr/>
            <p:nvPr/>
          </p:nvSpPr>
          <p:spPr>
            <a:xfrm>
              <a:off x="2808224" y="5364480"/>
              <a:ext cx="9018016" cy="656590"/>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pPr marL="571500" indent="-571500" defTabSz="825500" hangingPunct="0">
                <a:spcBef>
                  <a:spcPts val="600"/>
                </a:spcBef>
                <a:spcAft>
                  <a:spcPts val="600"/>
                </a:spcAft>
                <a:buFont typeface="Arial" panose="020B0604020202020204" pitchFamily="34" charset="0"/>
                <a:buChar char="•"/>
              </a:pPr>
              <a:r>
                <a:rPr lang="zh-CN" altLang="en-US" sz="3600" kern="0" dirty="0">
                  <a:solidFill>
                    <a:srgbClr val="000000"/>
                  </a:solidFill>
                  <a:latin typeface="微软雅黑 Light" panose="020B0502040204020203" pitchFamily="34" charset="-122"/>
                  <a:ea typeface="微软雅黑 Light" panose="020B0502040204020203" pitchFamily="34" charset="-122"/>
                </a:rPr>
                <a:t>用一组三角面构造一个表面</a:t>
              </a:r>
              <a:endParaRPr lang="en-US" altLang="zh-CN" sz="3600" kern="0" dirty="0">
                <a:solidFill>
                  <a:srgbClr val="000000"/>
                </a:solidFill>
                <a:latin typeface="微软雅黑 Light" panose="020B0502040204020203" pitchFamily="34" charset="-122"/>
                <a:ea typeface="微软雅黑 Light" panose="020B0502040204020203" pitchFamily="34" charset="-122"/>
              </a:endParaRPr>
            </a:p>
          </p:txBody>
        </p:sp>
        <p:sp>
          <p:nvSpPr>
            <p:cNvPr id="12" name="The Picture slide"/>
            <p:cNvSpPr txBox="1"/>
            <p:nvPr/>
          </p:nvSpPr>
          <p:spPr>
            <a:xfrm>
              <a:off x="2808224" y="3729843"/>
              <a:ext cx="7839456" cy="1025922"/>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6000" kern="0" cap="all" dirty="0">
                  <a:solidFill>
                    <a:srgbClr val="000000"/>
                  </a:solidFill>
                  <a:latin typeface="微软雅黑" panose="020B0503020204020204" pitchFamily="34" charset="-122"/>
                  <a:ea typeface="微软雅黑" panose="020B0503020204020204" pitchFamily="34" charset="-122"/>
                </a:rPr>
                <a:t>三角面数组</a:t>
              </a:r>
              <a:endParaRPr lang="zh-CN" altLang="zh-CN" sz="6000" kern="0" cap="all" dirty="0">
                <a:solidFill>
                  <a:srgbClr val="000000"/>
                </a:solidFill>
                <a:latin typeface="微软雅黑" panose="020B0503020204020204" pitchFamily="34" charset="-122"/>
                <a:ea typeface="微软雅黑" panose="020B0503020204020204" pitchFamily="34" charset="-122"/>
              </a:endParaRPr>
            </a:p>
          </p:txBody>
        </p:sp>
        <p:sp>
          <p:nvSpPr>
            <p:cNvPr id="13" name="Rectangle"/>
            <p:cNvSpPr/>
            <p:nvPr/>
          </p:nvSpPr>
          <p:spPr>
            <a:xfrm>
              <a:off x="2826512" y="4998720"/>
              <a:ext cx="7104888"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pic>
          <p:nvPicPr>
            <p:cNvPr id="5" name="图片 4">
              <a:extLst>
                <a:ext uri="{FF2B5EF4-FFF2-40B4-BE49-F238E27FC236}">
                  <a16:creationId xmlns:a16="http://schemas.microsoft.com/office/drawing/2014/main" id="{85A445F9-E182-4857-813B-487A21CCE808}"/>
                </a:ext>
              </a:extLst>
            </p:cNvPr>
            <p:cNvPicPr>
              <a:picLocks noChangeAspect="1"/>
            </p:cNvPicPr>
            <p:nvPr/>
          </p:nvPicPr>
          <p:blipFill>
            <a:blip r:embed="rId5"/>
            <a:stretch>
              <a:fillRect/>
            </a:stretch>
          </p:blipFill>
          <p:spPr>
            <a:xfrm>
              <a:off x="2808224" y="6048245"/>
              <a:ext cx="7104888" cy="581540"/>
            </a:xfrm>
            <a:prstGeom prst="rect">
              <a:avLst/>
            </a:prstGeom>
          </p:spPr>
        </p:pic>
        <p:sp>
          <p:nvSpPr>
            <p:cNvPr id="14"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a:extLst>
                <a:ext uri="{FF2B5EF4-FFF2-40B4-BE49-F238E27FC236}">
                  <a16:creationId xmlns:a16="http://schemas.microsoft.com/office/drawing/2014/main" id="{1F2E4AF9-B466-4AC6-B300-B9E18ABDB736}"/>
                </a:ext>
              </a:extLst>
            </p:cNvPr>
            <p:cNvSpPr/>
            <p:nvPr/>
          </p:nvSpPr>
          <p:spPr>
            <a:xfrm>
              <a:off x="2808224" y="6663309"/>
              <a:ext cx="9018016" cy="1364476"/>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pPr marL="571500" indent="-571500" defTabSz="825500" hangingPunct="0">
                <a:spcBef>
                  <a:spcPts val="600"/>
                </a:spcBef>
                <a:spcAft>
                  <a:spcPts val="600"/>
                </a:spcAft>
                <a:buFont typeface="Arial" panose="020B0604020202020204" pitchFamily="34" charset="0"/>
                <a:buChar char="•"/>
              </a:pPr>
              <a:r>
                <a:rPr lang="zh-CN" altLang="en-US" sz="3600" kern="0" dirty="0">
                  <a:solidFill>
                    <a:srgbClr val="000000"/>
                  </a:solidFill>
                  <a:latin typeface="微软雅黑 Light" panose="020B0502040204020203" pitchFamily="34" charset="-122"/>
                  <a:ea typeface="微软雅黑 Light" panose="020B0502040204020203" pitchFamily="34" charset="-122"/>
                </a:rPr>
                <a:t>但通常直接存储</a:t>
              </a:r>
              <a:r>
                <a:rPr lang="en-US" altLang="zh-CN" sz="3600" kern="0" dirty="0">
                  <a:solidFill>
                    <a:srgbClr val="000000"/>
                  </a:solidFill>
                  <a:latin typeface="微软雅黑 Light" panose="020B0502040204020203" pitchFamily="34" charset="-122"/>
                  <a:ea typeface="微软雅黑 Light" panose="020B0502040204020203" pitchFamily="34" charset="-122"/>
                </a:rPr>
                <a:t>Vertex</a:t>
              </a:r>
              <a:r>
                <a:rPr lang="zh-CN" altLang="en-US" sz="3600" kern="0" dirty="0">
                  <a:solidFill>
                    <a:srgbClr val="000000"/>
                  </a:solidFill>
                  <a:latin typeface="微软雅黑 Light" panose="020B0502040204020203" pitchFamily="34" charset="-122"/>
                  <a:ea typeface="微软雅黑 Light" panose="020B0502040204020203" pitchFamily="34" charset="-122"/>
                </a:rPr>
                <a:t>数组</a:t>
              </a:r>
              <a:endParaRPr lang="en-US" altLang="zh-CN" sz="3600" kern="0" dirty="0">
                <a:solidFill>
                  <a:srgbClr val="000000"/>
                </a:solidFill>
                <a:latin typeface="微软雅黑 Light" panose="020B0502040204020203" pitchFamily="34" charset="-122"/>
                <a:ea typeface="微软雅黑 Light" panose="020B0502040204020203" pitchFamily="34" charset="-122"/>
              </a:endParaRPr>
            </a:p>
            <a:p>
              <a:pPr marL="571500" indent="-571500" defTabSz="825500" hangingPunct="0">
                <a:spcBef>
                  <a:spcPts val="600"/>
                </a:spcBef>
                <a:spcAft>
                  <a:spcPts val="600"/>
                </a:spcAft>
                <a:buFont typeface="Arial" panose="020B0604020202020204" pitchFamily="34" charset="0"/>
                <a:buChar char="•"/>
              </a:pPr>
              <a:r>
                <a:rPr lang="zh-CN" altLang="en-US" sz="3600" kern="0" dirty="0">
                  <a:solidFill>
                    <a:srgbClr val="000000"/>
                  </a:solidFill>
                  <a:latin typeface="微软雅黑 Light" panose="020B0502040204020203" pitchFamily="34" charset="-122"/>
                  <a:ea typeface="微软雅黑 Light" panose="020B0502040204020203" pitchFamily="34" charset="-122"/>
                </a:rPr>
                <a:t>每三个连续点表示一个面</a:t>
              </a:r>
              <a:endParaRPr lang="en-US" altLang="zh-CN" sz="3600" kern="0" dirty="0">
                <a:solidFill>
                  <a:srgbClr val="000000"/>
                </a:solidFill>
                <a:latin typeface="微软雅黑 Light" panose="020B0502040204020203" pitchFamily="34" charset="-122"/>
                <a:ea typeface="微软雅黑 Light" panose="020B0502040204020203" pitchFamily="34" charset="-122"/>
              </a:endParaRPr>
            </a:p>
          </p:txBody>
        </p:sp>
        <p:pic>
          <p:nvPicPr>
            <p:cNvPr id="8" name="图片 7">
              <a:extLst>
                <a:ext uri="{FF2B5EF4-FFF2-40B4-BE49-F238E27FC236}">
                  <a16:creationId xmlns:a16="http://schemas.microsoft.com/office/drawing/2014/main" id="{86832638-BDA0-4D2D-8941-94DC8A6ED327}"/>
                </a:ext>
              </a:extLst>
            </p:cNvPr>
            <p:cNvPicPr>
              <a:picLocks noChangeAspect="1"/>
            </p:cNvPicPr>
            <p:nvPr/>
          </p:nvPicPr>
          <p:blipFill>
            <a:blip r:embed="rId6"/>
            <a:stretch>
              <a:fillRect/>
            </a:stretch>
          </p:blipFill>
          <p:spPr>
            <a:xfrm>
              <a:off x="2826512" y="8061309"/>
              <a:ext cx="5988108" cy="656590"/>
            </a:xfrm>
            <a:prstGeom prst="rect">
              <a:avLst/>
            </a:prstGeom>
          </p:spPr>
        </p:pic>
        <p:sp>
          <p:nvSpPr>
            <p:cNvPr id="17"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a:extLst>
                <a:ext uri="{FF2B5EF4-FFF2-40B4-BE49-F238E27FC236}">
                  <a16:creationId xmlns:a16="http://schemas.microsoft.com/office/drawing/2014/main" id="{5AC1975D-950F-4A9C-8AAF-5EAE64B90978}"/>
                </a:ext>
              </a:extLst>
            </p:cNvPr>
            <p:cNvSpPr/>
            <p:nvPr/>
          </p:nvSpPr>
          <p:spPr>
            <a:xfrm>
              <a:off x="2826512" y="8751423"/>
              <a:ext cx="9018016" cy="656590"/>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pPr marL="571500" indent="-571500" defTabSz="825500" hangingPunct="0">
                <a:spcBef>
                  <a:spcPts val="600"/>
                </a:spcBef>
                <a:spcAft>
                  <a:spcPts val="600"/>
                </a:spcAft>
                <a:buFont typeface="Arial" panose="020B0604020202020204" pitchFamily="34" charset="0"/>
                <a:buChar char="•"/>
              </a:pPr>
              <a:r>
                <a:rPr lang="zh-CN" altLang="en-US" sz="3600" kern="0" dirty="0">
                  <a:solidFill>
                    <a:srgbClr val="000000"/>
                  </a:solidFill>
                  <a:latin typeface="微软雅黑 Light" panose="020B0502040204020203" pitchFamily="34" charset="-122"/>
                  <a:ea typeface="微软雅黑 Light" panose="020B0502040204020203" pitchFamily="34" charset="-122"/>
                </a:rPr>
                <a:t>以便在顶点间高效遍历</a:t>
              </a:r>
              <a:endParaRPr lang="en-US" altLang="zh-CN" sz="3600" kern="0" dirty="0">
                <a:solidFill>
                  <a:srgbClr val="000000"/>
                </a:solidFill>
                <a:latin typeface="微软雅黑 Light" panose="020B0502040204020203" pitchFamily="34" charset="-122"/>
                <a:ea typeface="微软雅黑 Light" panose="020B0502040204020203" pitchFamily="34" charset="-122"/>
              </a:endParaRPr>
            </a:p>
          </p:txBody>
        </p:sp>
      </p:grpSp>
    </p:spTree>
    <p:extLst>
      <p:ext uri="{BB962C8B-B14F-4D97-AF65-F5344CB8AC3E}">
        <p14:creationId xmlns:p14="http://schemas.microsoft.com/office/powerpoint/2010/main" val="2609423208"/>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377" name="Rectangle"/>
          <p:cNvSpPr/>
          <p:nvPr/>
        </p:nvSpPr>
        <p:spPr>
          <a:xfrm>
            <a:off x="1757448" y="0"/>
            <a:ext cx="11795992" cy="13716000"/>
          </a:xfrm>
          <a:prstGeom prst="rect">
            <a:avLst/>
          </a:prstGeom>
          <a:solidFill>
            <a:schemeClr val="bg1">
              <a:alpha val="80000"/>
            </a:schemeClr>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dirty="0">
              <a:solidFill>
                <a:srgbClr val="FFFFFF"/>
              </a:solidFill>
              <a:latin typeface="Helvetica"/>
              <a:ea typeface="Helvetica"/>
              <a:cs typeface="Helvetica"/>
              <a:sym typeface="Helvetica"/>
            </a:endParaRPr>
          </a:p>
        </p:txBody>
      </p:sp>
      <p:pic>
        <p:nvPicPr>
          <p:cNvPr id="6" name="Picture 5" descr="C:\Users\ZhaoShuai\Desktop\UE5_Logo.pngUE5_Logo">
            <a:extLst>
              <a:ext uri="{FF2B5EF4-FFF2-40B4-BE49-F238E27FC236}">
                <a16:creationId xmlns:a16="http://schemas.microsoft.com/office/drawing/2014/main" id="{6B7D7C3C-46F5-4526-8000-E03BDAFB8AAB}"/>
              </a:ext>
            </a:extLst>
          </p:cNvPr>
          <p:cNvPicPr>
            <a:picLocks noChangeAspect="1"/>
          </p:cNvPicPr>
          <p:nvPr/>
        </p:nvPicPr>
        <p:blipFill>
          <a:blip r:embed="rId3"/>
          <a:srcRect/>
          <a:stretch>
            <a:fillRect/>
          </a:stretch>
        </p:blipFill>
        <p:spPr>
          <a:xfrm>
            <a:off x="21758275" y="11090275"/>
            <a:ext cx="2625725" cy="2625725"/>
          </a:xfrm>
          <a:prstGeom prst="rect">
            <a:avLst/>
          </a:prstGeom>
          <a:noFill/>
        </p:spPr>
      </p:pic>
      <p:grpSp>
        <p:nvGrpSpPr>
          <p:cNvPr id="3" name="组合 2">
            <a:extLst>
              <a:ext uri="{FF2B5EF4-FFF2-40B4-BE49-F238E27FC236}">
                <a16:creationId xmlns:a16="http://schemas.microsoft.com/office/drawing/2014/main" id="{579F09D9-94F5-4AA7-8277-A76745CBAA79}"/>
              </a:ext>
            </a:extLst>
          </p:cNvPr>
          <p:cNvGrpSpPr/>
          <p:nvPr/>
        </p:nvGrpSpPr>
        <p:grpSpPr>
          <a:xfrm>
            <a:off x="2706624" y="905363"/>
            <a:ext cx="9873622" cy="11236464"/>
            <a:chOff x="2706624" y="905363"/>
            <a:chExt cx="9873622" cy="11236464"/>
          </a:xfrm>
        </p:grpSpPr>
        <p:sp>
          <p:nvSpPr>
            <p:cNvPr id="12" name="The Picture slide"/>
            <p:cNvSpPr txBox="1"/>
            <p:nvPr/>
          </p:nvSpPr>
          <p:spPr>
            <a:xfrm>
              <a:off x="2706624" y="905363"/>
              <a:ext cx="7839456" cy="1025922"/>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6000" kern="0" cap="all" dirty="0">
                  <a:solidFill>
                    <a:srgbClr val="000000"/>
                  </a:solidFill>
                  <a:latin typeface="微软雅黑" panose="020B0503020204020204" pitchFamily="34" charset="-122"/>
                  <a:ea typeface="微软雅黑" panose="020B0503020204020204" pitchFamily="34" charset="-122"/>
                </a:rPr>
                <a:t>三角面数组</a:t>
              </a:r>
              <a:endParaRPr lang="zh-CN" altLang="zh-CN" sz="6000" kern="0" cap="all" dirty="0">
                <a:solidFill>
                  <a:srgbClr val="000000"/>
                </a:solidFill>
                <a:latin typeface="微软雅黑" panose="020B0503020204020204" pitchFamily="34" charset="-122"/>
                <a:ea typeface="微软雅黑" panose="020B0503020204020204" pitchFamily="34" charset="-122"/>
              </a:endParaRPr>
            </a:p>
          </p:txBody>
        </p:sp>
        <p:sp>
          <p:nvSpPr>
            <p:cNvPr id="13" name="Rectangle"/>
            <p:cNvSpPr/>
            <p:nvPr/>
          </p:nvSpPr>
          <p:spPr>
            <a:xfrm>
              <a:off x="2724912" y="2174240"/>
              <a:ext cx="7104888"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sp>
          <p:nvSpPr>
            <p:cNvPr id="1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a:extLst>
                <a:ext uri="{FF2B5EF4-FFF2-40B4-BE49-F238E27FC236}">
                  <a16:creationId xmlns:a16="http://schemas.microsoft.com/office/drawing/2014/main" id="{58E97B80-EB19-493D-8C8F-CF15B467521D}"/>
                </a:ext>
              </a:extLst>
            </p:cNvPr>
            <p:cNvSpPr/>
            <p:nvPr/>
          </p:nvSpPr>
          <p:spPr>
            <a:xfrm>
              <a:off x="2724912" y="2544560"/>
              <a:ext cx="9018016" cy="595035"/>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pPr algn="l"/>
              <a:r>
                <a:rPr lang="zh-CN" altLang="en-US" sz="3200" dirty="0">
                  <a:latin typeface="微软雅黑 Light" panose="020B0502040204020203" pitchFamily="34" charset="-122"/>
                  <a:ea typeface="微软雅黑 Light" panose="020B0502040204020203" pitchFamily="34" charset="-122"/>
                </a:rPr>
                <a:t>封装三角面的对象</a:t>
              </a:r>
              <a:r>
                <a:rPr lang="en-US" altLang="zh-CN" sz="3200" dirty="0">
                  <a:latin typeface="微软雅黑 Light" panose="020B0502040204020203" pitchFamily="34" charset="-122"/>
                  <a:ea typeface="微软雅黑 Light" panose="020B0502040204020203" pitchFamily="34" charset="-122"/>
                </a:rPr>
                <a:t>——Mesh</a:t>
              </a:r>
              <a:endParaRPr lang="en-US" altLang="zh-CN" sz="3200" dirty="0">
                <a:effectLst/>
                <a:latin typeface="微软雅黑 Light" panose="020B0502040204020203" pitchFamily="34" charset="-122"/>
                <a:ea typeface="微软雅黑 Light" panose="020B0502040204020203" pitchFamily="34" charset="-122"/>
              </a:endParaRPr>
            </a:p>
          </p:txBody>
        </p:sp>
        <p:pic>
          <p:nvPicPr>
            <p:cNvPr id="10" name="图片 9">
              <a:extLst>
                <a:ext uri="{FF2B5EF4-FFF2-40B4-BE49-F238E27FC236}">
                  <a16:creationId xmlns:a16="http://schemas.microsoft.com/office/drawing/2014/main" id="{B4987FCC-59C2-44EC-B102-7D804C0222D0}"/>
                </a:ext>
              </a:extLst>
            </p:cNvPr>
            <p:cNvPicPr>
              <a:picLocks noChangeAspect="1"/>
            </p:cNvPicPr>
            <p:nvPr/>
          </p:nvPicPr>
          <p:blipFill>
            <a:blip r:embed="rId4"/>
            <a:stretch>
              <a:fillRect/>
            </a:stretch>
          </p:blipFill>
          <p:spPr>
            <a:xfrm>
              <a:off x="2706624" y="3382550"/>
              <a:ext cx="9873622" cy="8759277"/>
            </a:xfrm>
            <a:prstGeom prst="rect">
              <a:avLst/>
            </a:prstGeom>
          </p:spPr>
        </p:pic>
      </p:grpSp>
      <p:sp>
        <p:nvSpPr>
          <p:cNvPr id="2" name="文本框 1">
            <a:extLst>
              <a:ext uri="{FF2B5EF4-FFF2-40B4-BE49-F238E27FC236}">
                <a16:creationId xmlns:a16="http://schemas.microsoft.com/office/drawing/2014/main" id="{656E6690-A126-4A67-9456-AAD58CEA74C1}"/>
              </a:ext>
            </a:extLst>
          </p:cNvPr>
          <p:cNvSpPr txBox="1"/>
          <p:nvPr/>
        </p:nvSpPr>
        <p:spPr>
          <a:xfrm>
            <a:off x="15321280" y="11383641"/>
            <a:ext cx="6356096" cy="533479"/>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r>
              <a:rPr lang="zh-CN" altLang="en-US" sz="2800" dirty="0">
                <a:effectLst/>
                <a:latin typeface="微软雅黑 Light" panose="020B0502040204020203" pitchFamily="34" charset="-122"/>
                <a:ea typeface="微软雅黑 Light" panose="020B0502040204020203" pitchFamily="34" charset="-122"/>
              </a:rPr>
              <a:t>同一个</a:t>
            </a:r>
            <a:r>
              <a:rPr lang="en-US" altLang="zh-CN" sz="2800" dirty="0">
                <a:effectLst/>
                <a:latin typeface="微软雅黑 Light" panose="020B0502040204020203" pitchFamily="34" charset="-122"/>
                <a:ea typeface="微软雅黑 Light" panose="020B0502040204020203" pitchFamily="34" charset="-122"/>
              </a:rPr>
              <a:t>vertex</a:t>
            </a:r>
            <a:r>
              <a:rPr lang="zh-CN" altLang="en-US" sz="2800" dirty="0">
                <a:effectLst/>
                <a:latin typeface="微软雅黑 Light" panose="020B0502040204020203" pitchFamily="34" charset="-122"/>
                <a:ea typeface="微软雅黑 Light" panose="020B0502040204020203" pitchFamily="34" charset="-122"/>
              </a:rPr>
              <a:t>被不同的三角面重复多次</a:t>
            </a:r>
          </a:p>
        </p:txBody>
      </p:sp>
      <p:pic>
        <p:nvPicPr>
          <p:cNvPr id="7" name="图片 6">
            <a:extLst>
              <a:ext uri="{FF2B5EF4-FFF2-40B4-BE49-F238E27FC236}">
                <a16:creationId xmlns:a16="http://schemas.microsoft.com/office/drawing/2014/main" id="{277D469B-41B3-4244-B28F-D94010A95858}"/>
              </a:ext>
            </a:extLst>
          </p:cNvPr>
          <p:cNvPicPr>
            <a:picLocks noChangeAspect="1"/>
          </p:cNvPicPr>
          <p:nvPr/>
        </p:nvPicPr>
        <p:blipFill>
          <a:blip r:embed="rId5"/>
          <a:stretch>
            <a:fillRect/>
          </a:stretch>
        </p:blipFill>
        <p:spPr>
          <a:xfrm>
            <a:off x="14502616" y="3673971"/>
            <a:ext cx="8662088" cy="7416304"/>
          </a:xfrm>
          <a:prstGeom prst="rect">
            <a:avLst/>
          </a:prstGeom>
        </p:spPr>
      </p:pic>
    </p:spTree>
    <p:extLst>
      <p:ext uri="{BB962C8B-B14F-4D97-AF65-F5344CB8AC3E}">
        <p14:creationId xmlns:p14="http://schemas.microsoft.com/office/powerpoint/2010/main" val="949488422"/>
      </p:ext>
    </p:extLst>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377" name="Rectangle"/>
          <p:cNvSpPr/>
          <p:nvPr/>
        </p:nvSpPr>
        <p:spPr>
          <a:xfrm>
            <a:off x="1903391" y="0"/>
            <a:ext cx="10239288" cy="13716000"/>
          </a:xfrm>
          <a:prstGeom prst="rect">
            <a:avLst/>
          </a:prstGeom>
          <a:solidFill>
            <a:schemeClr val="bg1">
              <a:alpha val="80000"/>
            </a:schemeClr>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dirty="0">
              <a:solidFill>
                <a:srgbClr val="FFFFFF"/>
              </a:solidFill>
              <a:latin typeface="Helvetica"/>
              <a:ea typeface="Helvetica"/>
              <a:cs typeface="Helvetica"/>
              <a:sym typeface="Helvetica"/>
            </a:endParaRPr>
          </a:p>
        </p:txBody>
      </p:sp>
      <p:sp>
        <p:nvSpPr>
          <p:cNvPr id="11"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p:cNvSpPr/>
          <p:nvPr/>
        </p:nvSpPr>
        <p:spPr>
          <a:xfrm>
            <a:off x="2706624" y="4937760"/>
            <a:ext cx="9485376" cy="3334246"/>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pPr marL="571500" indent="-571500" defTabSz="825500" hangingPunct="0">
              <a:spcBef>
                <a:spcPts val="600"/>
              </a:spcBef>
              <a:spcAft>
                <a:spcPts val="600"/>
              </a:spcAft>
              <a:buFont typeface="Arial" panose="020B0604020202020204" pitchFamily="34" charset="0"/>
              <a:buChar char="•"/>
            </a:pPr>
            <a:r>
              <a:rPr lang="zh-CN" altLang="en-US" sz="3600" kern="0" dirty="0">
                <a:solidFill>
                  <a:srgbClr val="000000"/>
                </a:solidFill>
                <a:latin typeface="微软雅黑 Light" panose="020B0502040204020203" pitchFamily="34" charset="-122"/>
                <a:ea typeface="微软雅黑 Light" panose="020B0502040204020203" pitchFamily="34" charset="-122"/>
              </a:rPr>
              <a:t>巨大高清的场景</a:t>
            </a:r>
            <a:r>
              <a:rPr lang="en-US" altLang="zh-CN" sz="3600" kern="0" dirty="0">
                <a:solidFill>
                  <a:srgbClr val="000000"/>
                </a:solidFill>
                <a:latin typeface="微软雅黑 Light" panose="020B0502040204020203" pitchFamily="34" charset="-122"/>
                <a:ea typeface="微软雅黑 Light" panose="020B0502040204020203" pitchFamily="34" charset="-122"/>
              </a:rPr>
              <a:t>——</a:t>
            </a:r>
            <a:r>
              <a:rPr lang="zh-CN" altLang="en-US" sz="3600" kern="0" dirty="0">
                <a:solidFill>
                  <a:srgbClr val="000000"/>
                </a:solidFill>
                <a:latin typeface="微软雅黑 Light" panose="020B0502040204020203" pitchFamily="34" charset="-122"/>
                <a:ea typeface="微软雅黑 Light" panose="020B0502040204020203" pitchFamily="34" charset="-122"/>
              </a:rPr>
              <a:t>需要上百万量级的面</a:t>
            </a:r>
            <a:endParaRPr lang="en-US" altLang="zh-CN" sz="3600" kern="0" dirty="0">
              <a:solidFill>
                <a:srgbClr val="000000"/>
              </a:solidFill>
              <a:latin typeface="微软雅黑 Light" panose="020B0502040204020203" pitchFamily="34" charset="-122"/>
              <a:ea typeface="微软雅黑 Light" panose="020B0502040204020203" pitchFamily="34" charset="-122"/>
            </a:endParaRPr>
          </a:p>
          <a:p>
            <a:pPr marL="571500" indent="-571500" defTabSz="825500" hangingPunct="0">
              <a:spcBef>
                <a:spcPts val="600"/>
              </a:spcBef>
              <a:spcAft>
                <a:spcPts val="600"/>
              </a:spcAft>
              <a:buFont typeface="Arial" panose="020B0604020202020204" pitchFamily="34" charset="0"/>
              <a:buChar char="•"/>
            </a:pPr>
            <a:r>
              <a:rPr lang="zh-CN" altLang="en-US" sz="3600" kern="0" dirty="0">
                <a:solidFill>
                  <a:srgbClr val="000000"/>
                </a:solidFill>
                <a:latin typeface="微软雅黑 Light" panose="020B0502040204020203" pitchFamily="34" charset="-122"/>
                <a:ea typeface="微软雅黑 Light" panose="020B0502040204020203" pitchFamily="34" charset="-122"/>
              </a:rPr>
              <a:t>内存往往是相对有限的</a:t>
            </a:r>
            <a:endParaRPr lang="en-US" altLang="zh-CN" sz="3600" kern="0" dirty="0">
              <a:solidFill>
                <a:srgbClr val="000000"/>
              </a:solidFill>
              <a:latin typeface="微软雅黑 Light" panose="020B0502040204020203" pitchFamily="34" charset="-122"/>
              <a:ea typeface="微软雅黑 Light" panose="020B0502040204020203" pitchFamily="34" charset="-122"/>
            </a:endParaRPr>
          </a:p>
          <a:p>
            <a:pPr marL="571500" indent="-571500" defTabSz="825500" hangingPunct="0">
              <a:spcBef>
                <a:spcPts val="600"/>
              </a:spcBef>
              <a:spcAft>
                <a:spcPts val="600"/>
              </a:spcAft>
              <a:buFont typeface="Arial" panose="020B0604020202020204" pitchFamily="34" charset="0"/>
              <a:buChar char="•"/>
            </a:pPr>
            <a:r>
              <a:rPr lang="zh-CN" altLang="en-US" sz="3600" kern="0" dirty="0">
                <a:solidFill>
                  <a:srgbClr val="000000"/>
                </a:solidFill>
                <a:latin typeface="微软雅黑 Light" panose="020B0502040204020203" pitchFamily="34" charset="-122"/>
                <a:ea typeface="微软雅黑 Light" panose="020B0502040204020203" pitchFamily="34" charset="-122"/>
              </a:rPr>
              <a:t>资产内存占用小</a:t>
            </a:r>
            <a:r>
              <a:rPr lang="en-US" altLang="zh-CN" sz="3600" kern="0" dirty="0">
                <a:solidFill>
                  <a:srgbClr val="000000"/>
                </a:solidFill>
                <a:latin typeface="微软雅黑 Light" panose="020B0502040204020203" pitchFamily="34" charset="-122"/>
                <a:ea typeface="微软雅黑 Light" panose="020B0502040204020203" pitchFamily="34" charset="-122"/>
              </a:rPr>
              <a:t>——</a:t>
            </a:r>
            <a:r>
              <a:rPr lang="zh-CN" altLang="en-US" sz="3600" kern="0" dirty="0">
                <a:solidFill>
                  <a:srgbClr val="000000"/>
                </a:solidFill>
                <a:latin typeface="微软雅黑 Light" panose="020B0502040204020203" pitchFamily="34" charset="-122"/>
                <a:ea typeface="微软雅黑 Light" panose="020B0502040204020203" pitchFamily="34" charset="-122"/>
              </a:rPr>
              <a:t>加载保存时间短</a:t>
            </a:r>
            <a:endParaRPr lang="en-US" altLang="zh-CN" sz="3600" kern="0" dirty="0">
              <a:solidFill>
                <a:srgbClr val="000000"/>
              </a:solidFill>
              <a:latin typeface="微软雅黑 Light" panose="020B0502040204020203" pitchFamily="34" charset="-122"/>
              <a:ea typeface="微软雅黑 Light" panose="020B0502040204020203" pitchFamily="34" charset="-122"/>
            </a:endParaRPr>
          </a:p>
          <a:p>
            <a:pPr marL="571500" indent="-571500" defTabSz="825500" hangingPunct="0">
              <a:spcBef>
                <a:spcPts val="600"/>
              </a:spcBef>
              <a:spcAft>
                <a:spcPts val="600"/>
              </a:spcAft>
              <a:buFont typeface="Arial" panose="020B0604020202020204" pitchFamily="34" charset="0"/>
              <a:buChar char="•"/>
            </a:pPr>
            <a:r>
              <a:rPr lang="zh-CN" altLang="en-US" sz="3600" dirty="0">
                <a:latin typeface="微软雅黑 Light" panose="020B0502040204020203" pitchFamily="34" charset="-122"/>
                <a:ea typeface="微软雅黑 Light" panose="020B0502040204020203" pitchFamily="34" charset="-122"/>
              </a:rPr>
              <a:t>大数据量会使内存、磁盘、网络等方面的传输时间变得不可忽视</a:t>
            </a:r>
            <a:endParaRPr lang="en-US" altLang="zh-CN" sz="3600" kern="0" dirty="0">
              <a:solidFill>
                <a:srgbClr val="000000"/>
              </a:solidFill>
              <a:latin typeface="微软雅黑 Light" panose="020B0502040204020203" pitchFamily="34" charset="-122"/>
              <a:ea typeface="微软雅黑 Light" panose="020B0502040204020203" pitchFamily="34" charset="-122"/>
            </a:endParaRPr>
          </a:p>
        </p:txBody>
      </p:sp>
      <p:sp>
        <p:nvSpPr>
          <p:cNvPr id="12" name="The Picture slide"/>
          <p:cNvSpPr txBox="1"/>
          <p:nvPr/>
        </p:nvSpPr>
        <p:spPr>
          <a:xfrm>
            <a:off x="2706624" y="3303123"/>
            <a:ext cx="7839456" cy="1025922"/>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6000" kern="0" cap="all" dirty="0">
                <a:solidFill>
                  <a:srgbClr val="000000"/>
                </a:solidFill>
                <a:latin typeface="微软雅黑" panose="020B0503020204020204" pitchFamily="34" charset="-122"/>
                <a:ea typeface="微软雅黑" panose="020B0503020204020204" pitchFamily="34" charset="-122"/>
              </a:rPr>
              <a:t>基于索引的</a:t>
            </a:r>
            <a:r>
              <a:rPr lang="en-US" altLang="zh-CN" sz="6000" kern="0" cap="all" dirty="0">
                <a:solidFill>
                  <a:srgbClr val="000000"/>
                </a:solidFill>
                <a:latin typeface="微软雅黑" panose="020B0503020204020204" pitchFamily="34" charset="-122"/>
                <a:ea typeface="微软雅黑" panose="020B0503020204020204" pitchFamily="34" charset="-122"/>
              </a:rPr>
              <a:t>Mesh</a:t>
            </a:r>
            <a:endParaRPr lang="zh-CN" altLang="zh-CN" sz="6000" kern="0" cap="all" dirty="0">
              <a:solidFill>
                <a:srgbClr val="000000"/>
              </a:solidFill>
              <a:latin typeface="微软雅黑" panose="020B0503020204020204" pitchFamily="34" charset="-122"/>
              <a:ea typeface="微软雅黑" panose="020B0503020204020204" pitchFamily="34" charset="-122"/>
            </a:endParaRPr>
          </a:p>
        </p:txBody>
      </p:sp>
      <p:sp>
        <p:nvSpPr>
          <p:cNvPr id="13" name="Rectangle"/>
          <p:cNvSpPr/>
          <p:nvPr/>
        </p:nvSpPr>
        <p:spPr>
          <a:xfrm>
            <a:off x="2724912" y="4572000"/>
            <a:ext cx="7104888"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pic>
        <p:nvPicPr>
          <p:cNvPr id="6" name="Picture 5" descr="C:\Users\ZhaoShuai\Desktop\UE5_Logo.pngUE5_Logo">
            <a:extLst>
              <a:ext uri="{FF2B5EF4-FFF2-40B4-BE49-F238E27FC236}">
                <a16:creationId xmlns:a16="http://schemas.microsoft.com/office/drawing/2014/main" id="{6B7D7C3C-46F5-4526-8000-E03BDAFB8AAB}"/>
              </a:ext>
            </a:extLst>
          </p:cNvPr>
          <p:cNvPicPr>
            <a:picLocks noChangeAspect="1"/>
          </p:cNvPicPr>
          <p:nvPr/>
        </p:nvPicPr>
        <p:blipFill>
          <a:blip r:embed="rId3"/>
          <a:srcRect/>
          <a:stretch>
            <a:fillRect/>
          </a:stretch>
        </p:blipFill>
        <p:spPr>
          <a:xfrm>
            <a:off x="21758275" y="11090275"/>
            <a:ext cx="2625725" cy="2625725"/>
          </a:xfrm>
          <a:prstGeom prst="rect">
            <a:avLst/>
          </a:prstGeom>
          <a:noFill/>
        </p:spPr>
      </p:pic>
      <p:pic>
        <p:nvPicPr>
          <p:cNvPr id="3" name="图片 2">
            <a:extLst>
              <a:ext uri="{FF2B5EF4-FFF2-40B4-BE49-F238E27FC236}">
                <a16:creationId xmlns:a16="http://schemas.microsoft.com/office/drawing/2014/main" id="{E6EA3250-1DC9-40D7-9634-B7788A036B77}"/>
              </a:ext>
            </a:extLst>
          </p:cNvPr>
          <p:cNvPicPr>
            <a:picLocks noChangeAspect="1"/>
          </p:cNvPicPr>
          <p:nvPr/>
        </p:nvPicPr>
        <p:blipFill>
          <a:blip r:embed="rId4"/>
          <a:stretch>
            <a:fillRect/>
          </a:stretch>
        </p:blipFill>
        <p:spPr>
          <a:xfrm>
            <a:off x="14443177" y="3737070"/>
            <a:ext cx="7782458" cy="5735625"/>
          </a:xfrm>
          <a:prstGeom prst="rect">
            <a:avLst/>
          </a:prstGeom>
        </p:spPr>
      </p:pic>
    </p:spTree>
    <p:extLst>
      <p:ext uri="{BB962C8B-B14F-4D97-AF65-F5344CB8AC3E}">
        <p14:creationId xmlns:p14="http://schemas.microsoft.com/office/powerpoint/2010/main" val="2864701079"/>
      </p:ext>
    </p:extLst>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377" name="Rectangle"/>
          <p:cNvSpPr/>
          <p:nvPr/>
        </p:nvSpPr>
        <p:spPr>
          <a:xfrm>
            <a:off x="1952710" y="0"/>
            <a:ext cx="9485376" cy="13716000"/>
          </a:xfrm>
          <a:prstGeom prst="rect">
            <a:avLst/>
          </a:prstGeom>
          <a:solidFill>
            <a:schemeClr val="bg1">
              <a:alpha val="80000"/>
            </a:schemeClr>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dirty="0">
              <a:solidFill>
                <a:srgbClr val="FFFFFF"/>
              </a:solidFill>
              <a:latin typeface="Helvetica"/>
              <a:ea typeface="Helvetica"/>
              <a:cs typeface="Helvetica"/>
              <a:sym typeface="Helvetica"/>
            </a:endParaRPr>
          </a:p>
        </p:txBody>
      </p:sp>
      <p:sp>
        <p:nvSpPr>
          <p:cNvPr id="11"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p:cNvSpPr/>
          <p:nvPr/>
        </p:nvSpPr>
        <p:spPr>
          <a:xfrm>
            <a:off x="2706624" y="4937760"/>
            <a:ext cx="8731462" cy="5457904"/>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pPr marL="571500" indent="-571500" defTabSz="825500" hangingPunct="0">
              <a:spcBef>
                <a:spcPts val="600"/>
              </a:spcBef>
              <a:spcAft>
                <a:spcPts val="600"/>
              </a:spcAft>
              <a:buFont typeface="Arial" panose="020B0604020202020204" pitchFamily="34" charset="0"/>
              <a:buChar char="•"/>
            </a:pPr>
            <a:r>
              <a:rPr lang="zh-CN" altLang="en-US" sz="3600" kern="0" dirty="0">
                <a:solidFill>
                  <a:srgbClr val="000000"/>
                </a:solidFill>
                <a:latin typeface="微软雅黑 Light" panose="020B0502040204020203" pitchFamily="34" charset="-122"/>
                <a:ea typeface="微软雅黑 Light" panose="020B0502040204020203" pitchFamily="34" charset="-122"/>
              </a:rPr>
              <a:t>相同顶点被不同三角形重复多次</a:t>
            </a:r>
            <a:endParaRPr lang="en-US" altLang="zh-CN" sz="3600" kern="0" dirty="0">
              <a:solidFill>
                <a:srgbClr val="000000"/>
              </a:solidFill>
              <a:latin typeface="微软雅黑 Light" panose="020B0502040204020203" pitchFamily="34" charset="-122"/>
              <a:ea typeface="微软雅黑 Light" panose="020B0502040204020203" pitchFamily="34" charset="-122"/>
            </a:endParaRPr>
          </a:p>
          <a:p>
            <a:pPr marL="571500" indent="-571500" defTabSz="825500" hangingPunct="0">
              <a:spcBef>
                <a:spcPts val="600"/>
              </a:spcBef>
              <a:spcAft>
                <a:spcPts val="600"/>
              </a:spcAft>
              <a:buFont typeface="Arial" panose="020B0604020202020204" pitchFamily="34" charset="0"/>
              <a:buChar char="•"/>
            </a:pPr>
            <a:r>
              <a:rPr lang="zh-CN" altLang="en-US" sz="3600" kern="0" dirty="0">
                <a:solidFill>
                  <a:srgbClr val="000000"/>
                </a:solidFill>
                <a:latin typeface="微软雅黑 Light" panose="020B0502040204020203" pitchFamily="34" charset="-122"/>
                <a:ea typeface="微软雅黑 Light" panose="020B0502040204020203" pitchFamily="34" charset="-122"/>
              </a:rPr>
              <a:t>这个水分可以挤</a:t>
            </a:r>
            <a:endParaRPr lang="en-US" altLang="zh-CN" sz="3600" kern="0" dirty="0">
              <a:solidFill>
                <a:srgbClr val="000000"/>
              </a:solidFill>
              <a:latin typeface="微软雅黑 Light" panose="020B0502040204020203" pitchFamily="34" charset="-122"/>
              <a:ea typeface="微软雅黑 Light" panose="020B0502040204020203" pitchFamily="34" charset="-122"/>
            </a:endParaRPr>
          </a:p>
          <a:p>
            <a:pPr marL="571500" indent="-571500" defTabSz="825500" hangingPunct="0">
              <a:spcBef>
                <a:spcPts val="600"/>
              </a:spcBef>
              <a:spcAft>
                <a:spcPts val="600"/>
              </a:spcAft>
              <a:buFont typeface="Arial" panose="020B0604020202020204" pitchFamily="34" charset="0"/>
              <a:buChar char="•"/>
            </a:pPr>
            <a:r>
              <a:rPr lang="zh-CN" altLang="en-US" sz="3600" kern="0" dirty="0">
                <a:solidFill>
                  <a:srgbClr val="000000"/>
                </a:solidFill>
                <a:latin typeface="微软雅黑 Light" panose="020B0502040204020203" pitchFamily="34" charset="-122"/>
                <a:ea typeface="微软雅黑 Light" panose="020B0502040204020203" pitchFamily="34" charset="-122"/>
              </a:rPr>
              <a:t>用啥挤</a:t>
            </a:r>
            <a:r>
              <a:rPr lang="en-US" altLang="zh-CN" sz="3600" kern="0" dirty="0">
                <a:solidFill>
                  <a:srgbClr val="000000"/>
                </a:solidFill>
                <a:latin typeface="微软雅黑 Light" panose="020B0502040204020203" pitchFamily="34" charset="-122"/>
                <a:ea typeface="微软雅黑 Light" panose="020B0502040204020203" pitchFamily="34" charset="-122"/>
              </a:rPr>
              <a:t>——Index Array</a:t>
            </a:r>
          </a:p>
          <a:p>
            <a:pPr marL="571500" indent="-571500" defTabSz="825500" hangingPunct="0">
              <a:spcBef>
                <a:spcPts val="600"/>
              </a:spcBef>
              <a:spcAft>
                <a:spcPts val="600"/>
              </a:spcAft>
              <a:buFont typeface="Arial" panose="020B0604020202020204" pitchFamily="34" charset="0"/>
              <a:buChar char="•"/>
            </a:pPr>
            <a:r>
              <a:rPr lang="en-US" altLang="zh-CN" sz="3600" kern="0" dirty="0">
                <a:solidFill>
                  <a:srgbClr val="000000"/>
                </a:solidFill>
                <a:latin typeface="微软雅黑 Light" panose="020B0502040204020203" pitchFamily="34" charset="-122"/>
                <a:ea typeface="微软雅黑 Light" panose="020B0502040204020203" pitchFamily="34" charset="-122"/>
              </a:rPr>
              <a:t>Vertices——</a:t>
            </a:r>
            <a:r>
              <a:rPr lang="zh-CN" altLang="en-US" sz="3600" kern="0" dirty="0">
                <a:solidFill>
                  <a:srgbClr val="000000"/>
                </a:solidFill>
                <a:latin typeface="微软雅黑 Light" panose="020B0502040204020203" pitchFamily="34" charset="-122"/>
                <a:ea typeface="微软雅黑 Light" panose="020B0502040204020203" pitchFamily="34" charset="-122"/>
              </a:rPr>
              <a:t>不再有冗余点</a:t>
            </a:r>
            <a:endParaRPr lang="en-US" altLang="zh-CN" sz="3600" kern="0" dirty="0">
              <a:solidFill>
                <a:srgbClr val="000000"/>
              </a:solidFill>
              <a:latin typeface="微软雅黑 Light" panose="020B0502040204020203" pitchFamily="34" charset="-122"/>
              <a:ea typeface="微软雅黑 Light" panose="020B0502040204020203" pitchFamily="34" charset="-122"/>
            </a:endParaRPr>
          </a:p>
          <a:p>
            <a:pPr marL="571500" indent="-571500" defTabSz="825500" hangingPunct="0">
              <a:spcBef>
                <a:spcPts val="600"/>
              </a:spcBef>
              <a:spcAft>
                <a:spcPts val="600"/>
              </a:spcAft>
              <a:buFont typeface="Arial" panose="020B0604020202020204" pitchFamily="34" charset="0"/>
              <a:buChar char="•"/>
            </a:pPr>
            <a:r>
              <a:rPr lang="en-US" altLang="zh-CN" sz="3600" kern="0" dirty="0">
                <a:solidFill>
                  <a:srgbClr val="000000"/>
                </a:solidFill>
                <a:latin typeface="微软雅黑 Light" panose="020B0502040204020203" pitchFamily="34" charset="-122"/>
                <a:ea typeface="微软雅黑 Light" panose="020B0502040204020203" pitchFamily="34" charset="-122"/>
              </a:rPr>
              <a:t>Indexes——</a:t>
            </a:r>
            <a:r>
              <a:rPr lang="zh-CN" altLang="en-US" sz="3600" kern="0" dirty="0">
                <a:solidFill>
                  <a:srgbClr val="000000"/>
                </a:solidFill>
                <a:latin typeface="微软雅黑 Light" panose="020B0502040204020203" pitchFamily="34" charset="-122"/>
                <a:ea typeface="微软雅黑 Light" panose="020B0502040204020203" pitchFamily="34" charset="-122"/>
              </a:rPr>
              <a:t>构成三角形的</a:t>
            </a:r>
            <a:r>
              <a:rPr lang="en-US" altLang="zh-CN" sz="3600" kern="0" dirty="0">
                <a:solidFill>
                  <a:srgbClr val="000000"/>
                </a:solidFill>
                <a:latin typeface="微软雅黑 Light" panose="020B0502040204020203" pitchFamily="34" charset="-122"/>
                <a:ea typeface="微软雅黑 Light" panose="020B0502040204020203" pitchFamily="34" charset="-122"/>
              </a:rPr>
              <a:t>Vert</a:t>
            </a:r>
            <a:r>
              <a:rPr lang="zh-CN" altLang="en-US" sz="3600" kern="0" dirty="0">
                <a:solidFill>
                  <a:srgbClr val="000000"/>
                </a:solidFill>
                <a:latin typeface="微软雅黑 Light" panose="020B0502040204020203" pitchFamily="34" charset="-122"/>
                <a:ea typeface="微软雅黑 Light" panose="020B0502040204020203" pitchFamily="34" charset="-122"/>
              </a:rPr>
              <a:t>索引</a:t>
            </a:r>
            <a:endParaRPr lang="en-US" altLang="zh-CN" sz="3600" kern="0" dirty="0">
              <a:solidFill>
                <a:srgbClr val="000000"/>
              </a:solidFill>
              <a:latin typeface="微软雅黑 Light" panose="020B0502040204020203" pitchFamily="34" charset="-122"/>
              <a:ea typeface="微软雅黑 Light" panose="020B0502040204020203" pitchFamily="34" charset="-122"/>
            </a:endParaRPr>
          </a:p>
          <a:p>
            <a:pPr marL="571500" indent="-571500" defTabSz="825500" hangingPunct="0">
              <a:spcBef>
                <a:spcPts val="600"/>
              </a:spcBef>
              <a:spcAft>
                <a:spcPts val="600"/>
              </a:spcAft>
              <a:buFont typeface="Arial" panose="020B0604020202020204" pitchFamily="34" charset="0"/>
              <a:buChar char="•"/>
            </a:pPr>
            <a:r>
              <a:rPr lang="zh-CN" altLang="en-US" sz="3600" i="0" dirty="0">
                <a:solidFill>
                  <a:srgbClr val="333333"/>
                </a:solidFill>
                <a:effectLst/>
                <a:latin typeface="微软雅黑 Light" panose="020B0502040204020203" pitchFamily="34" charset="-122"/>
                <a:ea typeface="微软雅黑 Light" panose="020B0502040204020203" pitchFamily="34" charset="-122"/>
              </a:rPr>
              <a:t>四面体</a:t>
            </a:r>
            <a:r>
              <a:rPr lang="zh-CN" altLang="en-US" sz="3600" kern="0" dirty="0">
                <a:solidFill>
                  <a:srgbClr val="000000"/>
                </a:solidFill>
                <a:latin typeface="微软雅黑 Light" panose="020B0502040204020203" pitchFamily="34" charset="-122"/>
                <a:ea typeface="微软雅黑 Light" panose="020B0502040204020203" pitchFamily="34" charset="-122"/>
              </a:rPr>
              <a:t>：</a:t>
            </a:r>
            <a:r>
              <a:rPr lang="en-US" altLang="zh-CN" sz="3600" kern="0" dirty="0">
                <a:solidFill>
                  <a:srgbClr val="000000"/>
                </a:solidFill>
                <a:latin typeface="微软雅黑 Light" panose="020B0502040204020203" pitchFamily="34" charset="-122"/>
                <a:ea typeface="微软雅黑 Light" panose="020B0502040204020203" pitchFamily="34" charset="-122"/>
              </a:rPr>
              <a:t>vertices 12</a:t>
            </a:r>
            <a:r>
              <a:rPr lang="en-US" altLang="zh-CN" sz="3600" kern="0" dirty="0">
                <a:solidFill>
                  <a:srgbClr val="000000"/>
                </a:solidFill>
                <a:latin typeface="微软雅黑 Light" panose="020B0502040204020203" pitchFamily="34" charset="-122"/>
                <a:ea typeface="微软雅黑 Light" panose="020B0502040204020203" pitchFamily="34" charset="-122"/>
                <a:sym typeface="Wingdings" panose="05000000000000000000" pitchFamily="2" charset="2"/>
              </a:rPr>
              <a:t>5</a:t>
            </a:r>
            <a:r>
              <a:rPr lang="zh-CN" altLang="en-US" sz="3600" kern="0" dirty="0">
                <a:solidFill>
                  <a:srgbClr val="000000"/>
                </a:solidFill>
                <a:latin typeface="微软雅黑 Light" panose="020B0502040204020203" pitchFamily="34" charset="-122"/>
                <a:ea typeface="微软雅黑 Light" panose="020B0502040204020203" pitchFamily="34" charset="-122"/>
                <a:sym typeface="Wingdings" panose="05000000000000000000" pitchFamily="2" charset="2"/>
              </a:rPr>
              <a:t>，增加</a:t>
            </a:r>
            <a:r>
              <a:rPr lang="en-US" altLang="zh-CN" sz="3600" kern="0" dirty="0">
                <a:solidFill>
                  <a:srgbClr val="000000"/>
                </a:solidFill>
                <a:latin typeface="微软雅黑 Light" panose="020B0502040204020203" pitchFamily="34" charset="-122"/>
                <a:ea typeface="微软雅黑 Light" panose="020B0502040204020203" pitchFamily="34" charset="-122"/>
                <a:sym typeface="Wingdings" panose="05000000000000000000" pitchFamily="2" charset="2"/>
              </a:rPr>
              <a:t>12</a:t>
            </a:r>
            <a:r>
              <a:rPr lang="zh-CN" altLang="en-US" sz="3600" kern="0" dirty="0">
                <a:solidFill>
                  <a:srgbClr val="000000"/>
                </a:solidFill>
                <a:latin typeface="微软雅黑 Light" panose="020B0502040204020203" pitchFamily="34" charset="-122"/>
                <a:ea typeface="微软雅黑 Light" panose="020B0502040204020203" pitchFamily="34" charset="-122"/>
                <a:sym typeface="Wingdings" panose="05000000000000000000" pitchFamily="2" charset="2"/>
              </a:rPr>
              <a:t>个</a:t>
            </a:r>
            <a:r>
              <a:rPr lang="en-US" altLang="zh-CN" sz="3600" kern="0" dirty="0">
                <a:solidFill>
                  <a:srgbClr val="000000"/>
                </a:solidFill>
                <a:latin typeface="微软雅黑 Light" panose="020B0502040204020203" pitchFamily="34" charset="-122"/>
                <a:ea typeface="微软雅黑 Light" panose="020B0502040204020203" pitchFamily="34" charset="-122"/>
                <a:sym typeface="Wingdings" panose="05000000000000000000" pitchFamily="2" charset="2"/>
              </a:rPr>
              <a:t>indexes</a:t>
            </a:r>
            <a:endParaRPr lang="en-US" altLang="zh-CN" sz="3600" kern="0" dirty="0">
              <a:solidFill>
                <a:srgbClr val="000000"/>
              </a:solidFill>
              <a:latin typeface="微软雅黑 Light" panose="020B0502040204020203" pitchFamily="34" charset="-122"/>
              <a:ea typeface="微软雅黑 Light" panose="020B0502040204020203" pitchFamily="34" charset="-122"/>
            </a:endParaRPr>
          </a:p>
          <a:p>
            <a:pPr marL="571500" indent="-571500" defTabSz="825500" hangingPunct="0">
              <a:spcBef>
                <a:spcPts val="600"/>
              </a:spcBef>
              <a:spcAft>
                <a:spcPts val="600"/>
              </a:spcAft>
              <a:buFont typeface="Arial" panose="020B0604020202020204" pitchFamily="34" charset="0"/>
              <a:buChar char="•"/>
            </a:pPr>
            <a:endParaRPr lang="en-US" altLang="zh-CN" sz="3600" kern="0" dirty="0">
              <a:solidFill>
                <a:srgbClr val="000000"/>
              </a:solidFill>
              <a:latin typeface="微软雅黑 Light" panose="020B0502040204020203" pitchFamily="34" charset="-122"/>
              <a:ea typeface="微软雅黑 Light" panose="020B0502040204020203" pitchFamily="34" charset="-122"/>
            </a:endParaRPr>
          </a:p>
        </p:txBody>
      </p:sp>
      <p:sp>
        <p:nvSpPr>
          <p:cNvPr id="12" name="The Picture slide"/>
          <p:cNvSpPr txBox="1"/>
          <p:nvPr/>
        </p:nvSpPr>
        <p:spPr>
          <a:xfrm>
            <a:off x="2706624" y="3303123"/>
            <a:ext cx="7839456" cy="1025922"/>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6000" kern="0" cap="all" dirty="0">
                <a:solidFill>
                  <a:srgbClr val="000000"/>
                </a:solidFill>
                <a:latin typeface="微软雅黑" panose="020B0503020204020204" pitchFamily="34" charset="-122"/>
                <a:ea typeface="微软雅黑" panose="020B0503020204020204" pitchFamily="34" charset="-122"/>
              </a:rPr>
              <a:t>基于索引的</a:t>
            </a:r>
            <a:r>
              <a:rPr lang="en-US" altLang="zh-CN" sz="6000" kern="0" cap="all" dirty="0">
                <a:solidFill>
                  <a:srgbClr val="000000"/>
                </a:solidFill>
                <a:latin typeface="微软雅黑" panose="020B0503020204020204" pitchFamily="34" charset="-122"/>
                <a:ea typeface="微软雅黑" panose="020B0503020204020204" pitchFamily="34" charset="-122"/>
              </a:rPr>
              <a:t>Mesh</a:t>
            </a:r>
            <a:endParaRPr lang="zh-CN" altLang="zh-CN" sz="6000" kern="0" cap="all" dirty="0">
              <a:solidFill>
                <a:srgbClr val="000000"/>
              </a:solidFill>
              <a:latin typeface="微软雅黑" panose="020B0503020204020204" pitchFamily="34" charset="-122"/>
              <a:ea typeface="微软雅黑" panose="020B0503020204020204" pitchFamily="34" charset="-122"/>
            </a:endParaRPr>
          </a:p>
        </p:txBody>
      </p:sp>
      <p:sp>
        <p:nvSpPr>
          <p:cNvPr id="13" name="Rectangle"/>
          <p:cNvSpPr/>
          <p:nvPr/>
        </p:nvSpPr>
        <p:spPr>
          <a:xfrm>
            <a:off x="2724912" y="4572000"/>
            <a:ext cx="7104888"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pic>
        <p:nvPicPr>
          <p:cNvPr id="6" name="Picture 5" descr="C:\Users\ZhaoShuai\Desktop\UE5_Logo.pngUE5_Logo">
            <a:extLst>
              <a:ext uri="{FF2B5EF4-FFF2-40B4-BE49-F238E27FC236}">
                <a16:creationId xmlns:a16="http://schemas.microsoft.com/office/drawing/2014/main" id="{6B7D7C3C-46F5-4526-8000-E03BDAFB8AAB}"/>
              </a:ext>
            </a:extLst>
          </p:cNvPr>
          <p:cNvPicPr>
            <a:picLocks noChangeAspect="1"/>
          </p:cNvPicPr>
          <p:nvPr/>
        </p:nvPicPr>
        <p:blipFill>
          <a:blip r:embed="rId3"/>
          <a:srcRect/>
          <a:stretch>
            <a:fillRect/>
          </a:stretch>
        </p:blipFill>
        <p:spPr>
          <a:xfrm>
            <a:off x="21758275" y="11090275"/>
            <a:ext cx="2625725" cy="2625725"/>
          </a:xfrm>
          <a:prstGeom prst="rect">
            <a:avLst/>
          </a:prstGeom>
          <a:noFill/>
        </p:spPr>
      </p:pic>
      <p:pic>
        <p:nvPicPr>
          <p:cNvPr id="4" name="图片 3">
            <a:extLst>
              <a:ext uri="{FF2B5EF4-FFF2-40B4-BE49-F238E27FC236}">
                <a16:creationId xmlns:a16="http://schemas.microsoft.com/office/drawing/2014/main" id="{3489A7F7-AFA2-4FFC-A993-BC8B0BC83B36}"/>
              </a:ext>
            </a:extLst>
          </p:cNvPr>
          <p:cNvPicPr>
            <a:picLocks noChangeAspect="1"/>
          </p:cNvPicPr>
          <p:nvPr/>
        </p:nvPicPr>
        <p:blipFill>
          <a:blip r:embed="rId4"/>
          <a:stretch>
            <a:fillRect/>
          </a:stretch>
        </p:blipFill>
        <p:spPr>
          <a:xfrm>
            <a:off x="11645434" y="242712"/>
            <a:ext cx="12194115" cy="5451867"/>
          </a:xfrm>
          <a:prstGeom prst="rect">
            <a:avLst/>
          </a:prstGeom>
        </p:spPr>
      </p:pic>
      <p:pic>
        <p:nvPicPr>
          <p:cNvPr id="8" name="图片 7">
            <a:extLst>
              <a:ext uri="{FF2B5EF4-FFF2-40B4-BE49-F238E27FC236}">
                <a16:creationId xmlns:a16="http://schemas.microsoft.com/office/drawing/2014/main" id="{887C298D-4C2A-47B6-A855-A103AA6C077A}"/>
              </a:ext>
            </a:extLst>
          </p:cNvPr>
          <p:cNvPicPr>
            <a:picLocks noChangeAspect="1"/>
          </p:cNvPicPr>
          <p:nvPr/>
        </p:nvPicPr>
        <p:blipFill>
          <a:blip r:embed="rId5"/>
          <a:stretch>
            <a:fillRect/>
          </a:stretch>
        </p:blipFill>
        <p:spPr>
          <a:xfrm>
            <a:off x="11645434" y="5813777"/>
            <a:ext cx="6754201" cy="7902223"/>
          </a:xfrm>
          <a:prstGeom prst="rect">
            <a:avLst/>
          </a:prstGeom>
        </p:spPr>
      </p:pic>
      <p:pic>
        <p:nvPicPr>
          <p:cNvPr id="10" name="图片 9">
            <a:extLst>
              <a:ext uri="{FF2B5EF4-FFF2-40B4-BE49-F238E27FC236}">
                <a16:creationId xmlns:a16="http://schemas.microsoft.com/office/drawing/2014/main" id="{A2C38A5C-AE12-4ECA-AE7C-335BE5F61E00}"/>
              </a:ext>
            </a:extLst>
          </p:cNvPr>
          <p:cNvPicPr>
            <a:picLocks noChangeAspect="1"/>
          </p:cNvPicPr>
          <p:nvPr/>
        </p:nvPicPr>
        <p:blipFill>
          <a:blip r:embed="rId6"/>
          <a:stretch>
            <a:fillRect/>
          </a:stretch>
        </p:blipFill>
        <p:spPr>
          <a:xfrm>
            <a:off x="2706624" y="9764888"/>
            <a:ext cx="8319087" cy="3951112"/>
          </a:xfrm>
          <a:prstGeom prst="rect">
            <a:avLst/>
          </a:prstGeom>
        </p:spPr>
      </p:pic>
      <p:pic>
        <p:nvPicPr>
          <p:cNvPr id="15" name="图片 14">
            <a:extLst>
              <a:ext uri="{FF2B5EF4-FFF2-40B4-BE49-F238E27FC236}">
                <a16:creationId xmlns:a16="http://schemas.microsoft.com/office/drawing/2014/main" id="{10D006EC-D6D2-4626-90C5-F7C9A58F01BB}"/>
              </a:ext>
            </a:extLst>
          </p:cNvPr>
          <p:cNvPicPr>
            <a:picLocks noChangeAspect="1"/>
          </p:cNvPicPr>
          <p:nvPr/>
        </p:nvPicPr>
        <p:blipFill>
          <a:blip r:embed="rId7"/>
          <a:stretch>
            <a:fillRect/>
          </a:stretch>
        </p:blipFill>
        <p:spPr>
          <a:xfrm>
            <a:off x="18478431" y="5813777"/>
            <a:ext cx="5361117" cy="3951111"/>
          </a:xfrm>
          <a:prstGeom prst="rect">
            <a:avLst/>
          </a:prstGeom>
        </p:spPr>
      </p:pic>
    </p:spTree>
    <p:extLst>
      <p:ext uri="{BB962C8B-B14F-4D97-AF65-F5344CB8AC3E}">
        <p14:creationId xmlns:p14="http://schemas.microsoft.com/office/powerpoint/2010/main" val="59985795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xEl>
                                              <p:pRg st="1" end="1"/>
                                            </p:txEl>
                                          </p:spTgt>
                                        </p:tgtEl>
                                        <p:attrNameLst>
                                          <p:attrName>style.visibility</p:attrName>
                                        </p:attrNameLst>
                                      </p:cBhvr>
                                      <p:to>
                                        <p:strVal val="visible"/>
                                      </p:to>
                                    </p:set>
                                    <p:animEffect transition="in" filter="fade">
                                      <p:cBhvr>
                                        <p:cTn id="7" dur="500"/>
                                        <p:tgtEl>
                                          <p:spTgt spid="11">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xEl>
                                              <p:pRg st="2" end="2"/>
                                            </p:txEl>
                                          </p:spTgt>
                                        </p:tgtEl>
                                        <p:attrNameLst>
                                          <p:attrName>style.visibility</p:attrName>
                                        </p:attrNameLst>
                                      </p:cBhvr>
                                      <p:to>
                                        <p:strVal val="visible"/>
                                      </p:to>
                                    </p:set>
                                    <p:animEffect transition="in" filter="fade">
                                      <p:cBhvr>
                                        <p:cTn id="12" dur="500"/>
                                        <p:tgtEl>
                                          <p:spTgt spid="11">
                                            <p:txEl>
                                              <p:pRg st="2" end="2"/>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11">
                                            <p:txEl>
                                              <p:pRg st="3" end="3"/>
                                            </p:txEl>
                                          </p:spTgt>
                                        </p:tgtEl>
                                        <p:attrNameLst>
                                          <p:attrName>style.visibility</p:attrName>
                                        </p:attrNameLst>
                                      </p:cBhvr>
                                      <p:to>
                                        <p:strVal val="visible"/>
                                      </p:to>
                                    </p:set>
                                    <p:animEffect transition="in" filter="fade">
                                      <p:cBhvr>
                                        <p:cTn id="15" dur="500"/>
                                        <p:tgtEl>
                                          <p:spTgt spid="11">
                                            <p:txEl>
                                              <p:pRg st="3" end="3"/>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11">
                                            <p:txEl>
                                              <p:pRg st="4" end="4"/>
                                            </p:txEl>
                                          </p:spTgt>
                                        </p:tgtEl>
                                        <p:attrNameLst>
                                          <p:attrName>style.visibility</p:attrName>
                                        </p:attrNameLst>
                                      </p:cBhvr>
                                      <p:to>
                                        <p:strVal val="visible"/>
                                      </p:to>
                                    </p:set>
                                    <p:animEffect transition="in" filter="fade">
                                      <p:cBhvr>
                                        <p:cTn id="18" dur="500"/>
                                        <p:tgtEl>
                                          <p:spTgt spid="11">
                                            <p:txEl>
                                              <p:pRg st="4" end="4"/>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500"/>
                                        <p:tgtEl>
                                          <p:spTgt spid="4"/>
                                        </p:tgtEl>
                                      </p:cBhvr>
                                    </p:animEffect>
                                  </p:childTnLst>
                                </p:cTn>
                              </p:par>
                              <p:par>
                                <p:cTn id="22" presetID="10" presetClass="entr" presetSubtype="0" fill="hold"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1">
                                            <p:txEl>
                                              <p:pRg st="5" end="5"/>
                                            </p:txEl>
                                          </p:spTgt>
                                        </p:tgtEl>
                                        <p:attrNameLst>
                                          <p:attrName>style.visibility</p:attrName>
                                        </p:attrNameLst>
                                      </p:cBhvr>
                                      <p:to>
                                        <p:strVal val="visible"/>
                                      </p:to>
                                    </p:set>
                                    <p:animEffect transition="in" filter="fade">
                                      <p:cBhvr>
                                        <p:cTn id="29" dur="500"/>
                                        <p:tgtEl>
                                          <p:spTgt spid="11">
                                            <p:txEl>
                                              <p:pRg st="5" end="5"/>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fade">
                                      <p:cBhvr>
                                        <p:cTn id="34" dur="500"/>
                                        <p:tgtEl>
                                          <p:spTgt spid="10"/>
                                        </p:tgtEl>
                                      </p:cBhvr>
                                    </p:animEffect>
                                  </p:childTnLst>
                                </p:cTn>
                              </p:par>
                              <p:par>
                                <p:cTn id="35" presetID="10" presetClass="entr" presetSubtype="0" fill="hold" nodeType="with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377" name="Rectangle"/>
          <p:cNvSpPr/>
          <p:nvPr/>
        </p:nvSpPr>
        <p:spPr>
          <a:xfrm>
            <a:off x="1952710" y="0"/>
            <a:ext cx="9485376" cy="13716000"/>
          </a:xfrm>
          <a:prstGeom prst="rect">
            <a:avLst/>
          </a:prstGeom>
          <a:solidFill>
            <a:schemeClr val="bg1">
              <a:alpha val="80000"/>
            </a:schemeClr>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dirty="0">
              <a:solidFill>
                <a:srgbClr val="FFFFFF"/>
              </a:solidFill>
              <a:latin typeface="Helvetica"/>
              <a:ea typeface="Helvetica"/>
              <a:cs typeface="Helvetica"/>
              <a:sym typeface="Helvetica"/>
            </a:endParaRPr>
          </a:p>
        </p:txBody>
      </p:sp>
      <p:sp>
        <p:nvSpPr>
          <p:cNvPr id="11"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p:cNvSpPr/>
          <p:nvPr/>
        </p:nvSpPr>
        <p:spPr>
          <a:xfrm>
            <a:off x="2706624" y="4937760"/>
            <a:ext cx="7839456" cy="2472472"/>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pPr marL="571500" indent="-571500" defTabSz="825500" hangingPunct="0">
              <a:spcBef>
                <a:spcPts val="600"/>
              </a:spcBef>
              <a:spcAft>
                <a:spcPts val="600"/>
              </a:spcAft>
              <a:buFont typeface="Arial" panose="020B0604020202020204" pitchFamily="34" charset="0"/>
              <a:buChar char="•"/>
            </a:pPr>
            <a:r>
              <a:rPr lang="zh-CN" altLang="en-US" sz="3600" dirty="0">
                <a:latin typeface="微软雅黑 Light" panose="020B0502040204020203" pitchFamily="34" charset="-122"/>
                <a:ea typeface="微软雅黑 Light" panose="020B0502040204020203" pitchFamily="34" charset="-122"/>
              </a:rPr>
              <a:t>能够清晰的表示当两个边重叠的时候，相关的两个顶点究竟是分离的还是共享的</a:t>
            </a:r>
          </a:p>
          <a:p>
            <a:pPr defTabSz="825500" hangingPunct="0">
              <a:spcBef>
                <a:spcPts val="600"/>
              </a:spcBef>
              <a:spcAft>
                <a:spcPts val="600"/>
              </a:spcAft>
            </a:pPr>
            <a:endParaRPr lang="en-US" altLang="zh-CN" sz="3600" kern="0" dirty="0">
              <a:solidFill>
                <a:srgbClr val="000000"/>
              </a:solidFill>
              <a:latin typeface="微软雅黑 Light" panose="020B0502040204020203" pitchFamily="34" charset="-122"/>
              <a:ea typeface="微软雅黑 Light" panose="020B0502040204020203" pitchFamily="34" charset="-122"/>
            </a:endParaRPr>
          </a:p>
        </p:txBody>
      </p:sp>
      <p:sp>
        <p:nvSpPr>
          <p:cNvPr id="12" name="The Picture slide"/>
          <p:cNvSpPr txBox="1"/>
          <p:nvPr/>
        </p:nvSpPr>
        <p:spPr>
          <a:xfrm>
            <a:off x="2706624" y="3303123"/>
            <a:ext cx="7839456" cy="1025922"/>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6000" kern="0" cap="all" dirty="0">
                <a:solidFill>
                  <a:srgbClr val="000000"/>
                </a:solidFill>
                <a:latin typeface="微软雅黑" panose="020B0503020204020204" pitchFamily="34" charset="-122"/>
                <a:ea typeface="微软雅黑" panose="020B0503020204020204" pitchFamily="34" charset="-122"/>
              </a:rPr>
              <a:t>基于索引的</a:t>
            </a:r>
            <a:r>
              <a:rPr lang="en-US" altLang="zh-CN" sz="6000" kern="0" cap="all" dirty="0">
                <a:solidFill>
                  <a:srgbClr val="000000"/>
                </a:solidFill>
                <a:latin typeface="微软雅黑" panose="020B0503020204020204" pitchFamily="34" charset="-122"/>
                <a:ea typeface="微软雅黑" panose="020B0503020204020204" pitchFamily="34" charset="-122"/>
              </a:rPr>
              <a:t>Mesh</a:t>
            </a:r>
            <a:endParaRPr lang="zh-CN" altLang="zh-CN" sz="6000" kern="0" cap="all" dirty="0">
              <a:solidFill>
                <a:srgbClr val="000000"/>
              </a:solidFill>
              <a:latin typeface="微软雅黑" panose="020B0503020204020204" pitchFamily="34" charset="-122"/>
              <a:ea typeface="微软雅黑" panose="020B0503020204020204" pitchFamily="34" charset="-122"/>
            </a:endParaRPr>
          </a:p>
        </p:txBody>
      </p:sp>
      <p:sp>
        <p:nvSpPr>
          <p:cNvPr id="13" name="Rectangle"/>
          <p:cNvSpPr/>
          <p:nvPr/>
        </p:nvSpPr>
        <p:spPr>
          <a:xfrm>
            <a:off x="2724912" y="4572000"/>
            <a:ext cx="7104888"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pic>
        <p:nvPicPr>
          <p:cNvPr id="6" name="Picture 5" descr="C:\Users\ZhaoShuai\Desktop\UE5_Logo.pngUE5_Logo">
            <a:extLst>
              <a:ext uri="{FF2B5EF4-FFF2-40B4-BE49-F238E27FC236}">
                <a16:creationId xmlns:a16="http://schemas.microsoft.com/office/drawing/2014/main" id="{6B7D7C3C-46F5-4526-8000-E03BDAFB8AAB}"/>
              </a:ext>
            </a:extLst>
          </p:cNvPr>
          <p:cNvPicPr>
            <a:picLocks noChangeAspect="1"/>
          </p:cNvPicPr>
          <p:nvPr/>
        </p:nvPicPr>
        <p:blipFill>
          <a:blip r:embed="rId3"/>
          <a:srcRect/>
          <a:stretch>
            <a:fillRect/>
          </a:stretch>
        </p:blipFill>
        <p:spPr>
          <a:xfrm>
            <a:off x="21758275" y="11090275"/>
            <a:ext cx="2625725" cy="2625725"/>
          </a:xfrm>
          <a:prstGeom prst="rect">
            <a:avLst/>
          </a:prstGeom>
          <a:noFill/>
        </p:spPr>
      </p:pic>
    </p:spTree>
    <p:extLst>
      <p:ext uri="{BB962C8B-B14F-4D97-AF65-F5344CB8AC3E}">
        <p14:creationId xmlns:p14="http://schemas.microsoft.com/office/powerpoint/2010/main" val="1210498335"/>
      </p:ext>
    </p:extLst>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9" name="Rectangle 2"/>
          <p:cNvSpPr/>
          <p:nvPr/>
        </p:nvSpPr>
        <p:spPr>
          <a:xfrm>
            <a:off x="13018885" y="0"/>
            <a:ext cx="11365113"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a:solidFill>
                <a:srgbClr val="FFFFFF"/>
              </a:solidFill>
              <a:ea typeface="Helvetica"/>
              <a:cs typeface="Helvetica"/>
              <a:sym typeface="Helvetica"/>
            </a:endParaRPr>
          </a:p>
        </p:txBody>
      </p:sp>
      <p:sp>
        <p:nvSpPr>
          <p:cNvPr id="3" name="AutoShape 2" descr="窥豹一斑_搜狗百科"/>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solidFill>
                <a:srgbClr val="27292E"/>
              </a:solidFill>
            </a:endParaRPr>
          </a:p>
        </p:txBody>
      </p:sp>
      <p:sp>
        <p:nvSpPr>
          <p:cNvPr id="9" name="AutoShape 4" descr="窥豹一斑_搜狗百科"/>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solidFill>
                <a:srgbClr val="27292E"/>
              </a:solidFill>
            </a:endParaRPr>
          </a:p>
        </p:txBody>
      </p:sp>
      <p:sp>
        <p:nvSpPr>
          <p:cNvPr id="5" name="Rectangle"/>
          <p:cNvSpPr/>
          <p:nvPr/>
        </p:nvSpPr>
        <p:spPr>
          <a:xfrm>
            <a:off x="1323975" y="0"/>
            <a:ext cx="11696698" cy="13716000"/>
          </a:xfrm>
          <a:prstGeom prst="rect">
            <a:avLst/>
          </a:prstGeom>
          <a:solidFill>
            <a:schemeClr val="bg1">
              <a:alpha val="80000"/>
            </a:schemeClr>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dirty="0">
              <a:solidFill>
                <a:srgbClr val="FFFFFF"/>
              </a:solidFill>
              <a:ea typeface="Helvetica"/>
              <a:cs typeface="Helvetica"/>
              <a:sym typeface="Helvetica"/>
            </a:endParaRPr>
          </a:p>
        </p:txBody>
      </p:sp>
      <p:sp>
        <p:nvSpPr>
          <p:cNvPr id="12" name="The Picture slide"/>
          <p:cNvSpPr txBox="1"/>
          <p:nvPr/>
        </p:nvSpPr>
        <p:spPr>
          <a:xfrm>
            <a:off x="2700000" y="3312000"/>
            <a:ext cx="8973592" cy="1025922"/>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en-US" altLang="zh-CN" sz="6000" kern="0" cap="all" dirty="0">
                <a:solidFill>
                  <a:srgbClr val="000000"/>
                </a:solidFill>
                <a:latin typeface="微软雅黑" panose="020B0503020204020204" pitchFamily="34" charset="-122"/>
                <a:ea typeface="微软雅黑" panose="020B0503020204020204" pitchFamily="34" charset="-122"/>
              </a:rPr>
              <a:t>MESH</a:t>
            </a:r>
            <a:r>
              <a:rPr lang="zh-CN" altLang="en-US" sz="6000" kern="0" cap="all" dirty="0">
                <a:solidFill>
                  <a:srgbClr val="000000"/>
                </a:solidFill>
                <a:latin typeface="微软雅黑" panose="020B0503020204020204" pitchFamily="34" charset="-122"/>
                <a:ea typeface="微软雅黑" panose="020B0503020204020204" pitchFamily="34" charset="-122"/>
              </a:rPr>
              <a:t>常见操作</a:t>
            </a:r>
            <a:endParaRPr lang="zh-CN" sz="6000" kern="0" cap="all" dirty="0">
              <a:solidFill>
                <a:srgbClr val="000000"/>
              </a:solidFill>
              <a:latin typeface="微软雅黑" panose="020B0503020204020204" pitchFamily="34" charset="-122"/>
              <a:ea typeface="微软雅黑" panose="020B0503020204020204" pitchFamily="34" charset="-122"/>
            </a:endParaRPr>
          </a:p>
        </p:txBody>
      </p:sp>
      <p:sp>
        <p:nvSpPr>
          <p:cNvPr id="13"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2700000" y="4932000"/>
            <a:ext cx="8509002" cy="3488134"/>
          </a:xfrm>
          <a:prstGeom prst="rect">
            <a:avLst/>
          </a:prstGeom>
          <a:ln w="12700">
            <a:miter lim="400000"/>
          </a:ln>
        </p:spPr>
        <p:txBody>
          <a:bodyPr lIns="50800" tIns="50800" rIns="50800" bIns="50800" anchor="t">
            <a:spAutoFit/>
          </a:bodyPr>
          <a:lstStyle>
            <a:lvl1pPr algn="l">
              <a:defRPr sz="2400">
                <a:latin typeface="Helvetica"/>
                <a:ea typeface="Helvetica"/>
                <a:cs typeface="Helvetica"/>
                <a:sym typeface="Helvetica"/>
              </a:defRPr>
            </a:lvl1pPr>
          </a:lstStyle>
          <a:p>
            <a:pPr marL="457200" indent="-457200">
              <a:spcBef>
                <a:spcPts val="600"/>
              </a:spcBef>
              <a:spcAft>
                <a:spcPts val="600"/>
              </a:spcAft>
              <a:buFont typeface="Arial" panose="020B0604020202020204" pitchFamily="34" charset="0"/>
              <a:buChar char="•"/>
            </a:pPr>
            <a:r>
              <a:rPr lang="zh-CN" altLang="en-US" sz="3600" dirty="0">
                <a:solidFill>
                  <a:srgbClr val="000000"/>
                </a:solidFill>
                <a:latin typeface="微软雅黑 Light" panose="020B0502040204020203" pitchFamily="34" charset="-122"/>
                <a:ea typeface="微软雅黑 Light" panose="020B0502040204020203" pitchFamily="34" charset="-122"/>
              </a:rPr>
              <a:t>细分</a:t>
            </a:r>
            <a:endParaRPr lang="en-US" altLang="zh-CN" sz="3600" dirty="0">
              <a:solidFill>
                <a:srgbClr val="000000"/>
              </a:solidFill>
              <a:latin typeface="微软雅黑 Light" panose="020B0502040204020203" pitchFamily="34" charset="-122"/>
              <a:ea typeface="微软雅黑 Light" panose="020B0502040204020203" pitchFamily="34" charset="-122"/>
            </a:endParaRPr>
          </a:p>
          <a:p>
            <a:pPr marL="457200" indent="-457200">
              <a:spcBef>
                <a:spcPts val="600"/>
              </a:spcBef>
              <a:spcAft>
                <a:spcPts val="600"/>
              </a:spcAft>
              <a:buFont typeface="Arial" panose="020B0604020202020204" pitchFamily="34" charset="0"/>
              <a:buChar char="•"/>
            </a:pPr>
            <a:r>
              <a:rPr lang="zh-CN" altLang="en-US" sz="3600" dirty="0">
                <a:solidFill>
                  <a:srgbClr val="000000"/>
                </a:solidFill>
                <a:latin typeface="微软雅黑 Light" panose="020B0502040204020203" pitchFamily="34" charset="-122"/>
                <a:ea typeface="微软雅黑 Light" panose="020B0502040204020203" pitchFamily="34" charset="-122"/>
              </a:rPr>
              <a:t>简化</a:t>
            </a:r>
            <a:endParaRPr lang="zh-CN" sz="3600" b="1" dirty="0">
              <a:solidFill>
                <a:srgbClr val="000000"/>
              </a:solidFill>
              <a:latin typeface="微软雅黑 Light" panose="020B0502040204020203" pitchFamily="34" charset="-122"/>
              <a:ea typeface="微软雅黑 Light" panose="020B0502040204020203" pitchFamily="34" charset="-122"/>
            </a:endParaRPr>
          </a:p>
          <a:p>
            <a:pPr marL="457200" indent="-457200">
              <a:spcBef>
                <a:spcPts val="600"/>
              </a:spcBef>
              <a:spcAft>
                <a:spcPts val="600"/>
              </a:spcAft>
              <a:buFont typeface="Arial" panose="020B0604020202020204" pitchFamily="34" charset="0"/>
              <a:buChar char="•"/>
            </a:pPr>
            <a:r>
              <a:rPr lang="zh-CN" altLang="en-US" sz="3600" dirty="0">
                <a:solidFill>
                  <a:srgbClr val="000000"/>
                </a:solidFill>
                <a:latin typeface="微软雅黑 Light" panose="020B0502040204020203" pitchFamily="34" charset="-122"/>
                <a:ea typeface="微软雅黑 Light" panose="020B0502040204020203" pitchFamily="34" charset="-122"/>
              </a:rPr>
              <a:t>正规化</a:t>
            </a:r>
            <a:endParaRPr lang="en-US" altLang="zh-CN" sz="3600" dirty="0">
              <a:solidFill>
                <a:srgbClr val="000000"/>
              </a:solidFill>
              <a:latin typeface="微软雅黑 Light" panose="020B0502040204020203" pitchFamily="34" charset="-122"/>
              <a:ea typeface="微软雅黑 Light" panose="020B0502040204020203" pitchFamily="34" charset="-122"/>
            </a:endParaRPr>
          </a:p>
          <a:p>
            <a:pPr marL="457200" indent="-457200">
              <a:spcBef>
                <a:spcPts val="600"/>
              </a:spcBef>
              <a:spcAft>
                <a:spcPts val="600"/>
              </a:spcAft>
              <a:buFont typeface="Arial" panose="020B0604020202020204" pitchFamily="34" charset="0"/>
              <a:buChar char="•"/>
            </a:pPr>
            <a:r>
              <a:rPr lang="en-US" altLang="zh-CN" sz="3600" dirty="0">
                <a:solidFill>
                  <a:srgbClr val="000000"/>
                </a:solidFill>
                <a:latin typeface="微软雅黑 Light" panose="020B0502040204020203" pitchFamily="34" charset="-122"/>
                <a:ea typeface="微软雅黑 Light" panose="020B0502040204020203" pitchFamily="34" charset="-122"/>
              </a:rPr>
              <a:t>GAMES101 Lecture 12</a:t>
            </a:r>
          </a:p>
          <a:p>
            <a:pPr marL="457200" indent="-457200">
              <a:spcBef>
                <a:spcPts val="600"/>
              </a:spcBef>
              <a:spcAft>
                <a:spcPts val="600"/>
              </a:spcAft>
              <a:buFont typeface="Arial" panose="020B0604020202020204" pitchFamily="34" charset="0"/>
              <a:buChar char="•"/>
            </a:pPr>
            <a:r>
              <a:rPr lang="en-US" altLang="zh-CN" sz="3600" dirty="0">
                <a:solidFill>
                  <a:srgbClr val="000000"/>
                </a:solidFill>
                <a:latin typeface="微软雅黑 Light" panose="020B0502040204020203" pitchFamily="34" charset="-122"/>
                <a:ea typeface="微软雅黑 Light" panose="020B0502040204020203" pitchFamily="34" charset="-122"/>
              </a:rPr>
              <a:t>Geometry3Sharp</a:t>
            </a:r>
            <a:r>
              <a:rPr lang="zh-CN" altLang="en-US" sz="3600" dirty="0">
                <a:solidFill>
                  <a:srgbClr val="000000"/>
                </a:solidFill>
                <a:latin typeface="微软雅黑 Light" panose="020B0502040204020203" pitchFamily="34" charset="-122"/>
                <a:ea typeface="微软雅黑 Light" panose="020B0502040204020203" pitchFamily="34" charset="-122"/>
              </a:rPr>
              <a:t>（可集成</a:t>
            </a:r>
            <a:r>
              <a:rPr lang="en-US" altLang="zh-CN" sz="3600" dirty="0">
                <a:solidFill>
                  <a:srgbClr val="000000"/>
                </a:solidFill>
                <a:latin typeface="微软雅黑 Light" panose="020B0502040204020203" pitchFamily="34" charset="-122"/>
                <a:ea typeface="微软雅黑 Light" panose="020B0502040204020203" pitchFamily="34" charset="-122"/>
              </a:rPr>
              <a:t>UE</a:t>
            </a:r>
            <a:r>
              <a:rPr lang="zh-CN" altLang="en-US" sz="3600" dirty="0">
                <a:solidFill>
                  <a:srgbClr val="000000"/>
                </a:solidFill>
                <a:latin typeface="微软雅黑 Light" panose="020B0502040204020203" pitchFamily="34" charset="-122"/>
                <a:ea typeface="微软雅黑 Light" panose="020B0502040204020203" pitchFamily="34" charset="-122"/>
              </a:rPr>
              <a:t>）</a:t>
            </a:r>
            <a:endParaRPr lang="en-US" altLang="zh-CN" sz="3600" dirty="0">
              <a:solidFill>
                <a:srgbClr val="000000"/>
              </a:solidFill>
              <a:latin typeface="微软雅黑 Light" panose="020B0502040204020203" pitchFamily="34" charset="-122"/>
              <a:ea typeface="微软雅黑 Light" panose="020B0502040204020203" pitchFamily="34" charset="-122"/>
            </a:endParaRPr>
          </a:p>
        </p:txBody>
      </p:sp>
      <p:pic>
        <p:nvPicPr>
          <p:cNvPr id="14" name="图片 13"/>
          <p:cNvPicPr>
            <a:picLocks noChangeAspect="1"/>
          </p:cNvPicPr>
          <p:nvPr/>
        </p:nvPicPr>
        <p:blipFill>
          <a:blip r:embed="rId3"/>
          <a:stretch>
            <a:fillRect/>
          </a:stretch>
        </p:blipFill>
        <p:spPr>
          <a:xfrm>
            <a:off x="15452346" y="1835664"/>
            <a:ext cx="5876058" cy="3782423"/>
          </a:xfrm>
          <a:prstGeom prst="rect">
            <a:avLst/>
          </a:prstGeom>
        </p:spPr>
      </p:pic>
      <p:pic>
        <p:nvPicPr>
          <p:cNvPr id="16" name="图片 15"/>
          <p:cNvPicPr>
            <a:picLocks noChangeAspect="1"/>
          </p:cNvPicPr>
          <p:nvPr/>
        </p:nvPicPr>
        <p:blipFill>
          <a:blip r:embed="rId4"/>
          <a:stretch>
            <a:fillRect/>
          </a:stretch>
        </p:blipFill>
        <p:spPr>
          <a:xfrm>
            <a:off x="14190067" y="6278814"/>
            <a:ext cx="9024536" cy="3415937"/>
          </a:xfrm>
          <a:prstGeom prst="rect">
            <a:avLst/>
          </a:prstGeom>
        </p:spPr>
      </p:pic>
      <p:sp>
        <p:nvSpPr>
          <p:cNvPr id="2" name="文本框 1">
            <a:extLst>
              <a:ext uri="{FF2B5EF4-FFF2-40B4-BE49-F238E27FC236}">
                <a16:creationId xmlns:a16="http://schemas.microsoft.com/office/drawing/2014/main" id="{E6164601-1450-4E23-BC23-6F1E814FBCC6}"/>
              </a:ext>
            </a:extLst>
          </p:cNvPr>
          <p:cNvSpPr txBox="1"/>
          <p:nvPr/>
        </p:nvSpPr>
        <p:spPr>
          <a:xfrm>
            <a:off x="2996344" y="8226742"/>
            <a:ext cx="6562024" cy="533479"/>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2800" b="0" i="0" u="none" strike="noStrike" cap="none" spc="0" normalizeH="0" baseline="0" dirty="0">
                <a:ln>
                  <a:noFill/>
                </a:ln>
                <a:solidFill>
                  <a:srgbClr val="000000"/>
                </a:solidFill>
                <a:effectLst/>
                <a:uFillTx/>
                <a:latin typeface="微软雅黑 Light" panose="020B0502040204020203" pitchFamily="34" charset="-122"/>
                <a:ea typeface="微软雅黑 Light" panose="020B0502040204020203" pitchFamily="34" charset="-122"/>
                <a:sym typeface="Helvetica Light"/>
                <a:hlinkClick r:id="rId5"/>
              </a:rPr>
              <a:t>http://www.gradientspace.com/tutorials</a:t>
            </a:r>
            <a:endParaRPr kumimoji="0" lang="en-US" altLang="zh-CN" sz="2800" b="0" i="0" u="none" strike="noStrike" cap="none" spc="0" normalizeH="0" baseline="0" dirty="0">
              <a:ln>
                <a:noFill/>
              </a:ln>
              <a:solidFill>
                <a:srgbClr val="000000"/>
              </a:solidFill>
              <a:effectLst/>
              <a:uFillTx/>
              <a:latin typeface="微软雅黑 Light" panose="020B0502040204020203" pitchFamily="34" charset="-122"/>
              <a:ea typeface="微软雅黑 Light" panose="020B0502040204020203" pitchFamily="34" charset="-122"/>
              <a:sym typeface="Helvetica Light"/>
            </a:endParaRPr>
          </a:p>
        </p:txBody>
      </p:sp>
      <p:sp>
        <p:nvSpPr>
          <p:cNvPr id="15" name="Rectangle">
            <a:extLst>
              <a:ext uri="{FF2B5EF4-FFF2-40B4-BE49-F238E27FC236}">
                <a16:creationId xmlns:a16="http://schemas.microsoft.com/office/drawing/2014/main" id="{647FF2EF-B183-445F-8546-2C4210FDD349}"/>
              </a:ext>
            </a:extLst>
          </p:cNvPr>
          <p:cNvSpPr/>
          <p:nvPr/>
        </p:nvSpPr>
        <p:spPr>
          <a:xfrm>
            <a:off x="2724912" y="4572000"/>
            <a:ext cx="7104888"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spTree>
    <p:extLst>
      <p:ext uri="{BB962C8B-B14F-4D97-AF65-F5344CB8AC3E}">
        <p14:creationId xmlns:p14="http://schemas.microsoft.com/office/powerpoint/2010/main" val="414866297"/>
      </p:ext>
    </p:extLst>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2" name="Rectangle"/>
          <p:cNvSpPr/>
          <p:nvPr/>
        </p:nvSpPr>
        <p:spPr>
          <a:xfrm>
            <a:off x="1400175" y="0"/>
            <a:ext cx="7765125" cy="13716000"/>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sp>
        <p:nvSpPr>
          <p:cNvPr id="684" name="I see your face on the leaves,telling me how lonely I have been. This is a dream of mine that I have just dreamed. Just see your smiling face everywhere I go. The love I feel for you to shine inside me. But it’s all over now you’re gone. This is a dream of mine that I have just ..."/>
          <p:cNvSpPr txBox="1"/>
          <p:nvPr/>
        </p:nvSpPr>
        <p:spPr>
          <a:xfrm>
            <a:off x="9989292" y="4183930"/>
            <a:ext cx="12700000" cy="5960606"/>
          </a:xfrm>
          <a:prstGeom prst="rect">
            <a:avLst/>
          </a:prstGeom>
          <a:ln w="12700">
            <a:miter lim="400000"/>
          </a:ln>
        </p:spPr>
        <p:txBody>
          <a:bodyPr lIns="50800" tIns="50800" rIns="50800" bIns="50800" anchor="t">
            <a:spAutoFit/>
          </a:bodyPr>
          <a:lstStyle>
            <a:lvl1pPr algn="l">
              <a:defRPr sz="2400">
                <a:latin typeface="Helvetica"/>
                <a:ea typeface="Helvetica"/>
                <a:cs typeface="Helvetica"/>
                <a:sym typeface="Helvetica"/>
              </a:defRPr>
            </a:lvl1pPr>
          </a:lstStyle>
          <a:p>
            <a:pPr defTabSz="825500" hangingPunct="0">
              <a:spcBef>
                <a:spcPts val="600"/>
              </a:spcBef>
              <a:spcAft>
                <a:spcPts val="1200"/>
              </a:spcAft>
            </a:pPr>
            <a:r>
              <a:rPr lang="en-US" altLang="zh-CN" sz="3600" kern="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A</a:t>
            </a:r>
            <a:r>
              <a:rPr lang="en-US" sz="3600" kern="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a:t>
            </a:r>
            <a:endParaRPr lang="zh-CN" sz="3600" kern="0" dirty="0">
              <a:solidFill>
                <a:srgbClr val="000000"/>
              </a:solidFill>
              <a:latin typeface="微软雅黑 Light" panose="020B0502040204020203" pitchFamily="34" charset="-122"/>
              <a:ea typeface="微软雅黑 Light" panose="020B0502040204020203" pitchFamily="34" charset="-122"/>
            </a:endParaRPr>
          </a:p>
          <a:p>
            <a:pPr marL="457200" lvl="1" indent="-457200" defTabSz="825500" hangingPunct="0">
              <a:spcBef>
                <a:spcPts val="600"/>
              </a:spcBef>
              <a:spcAft>
                <a:spcPts val="400"/>
              </a:spcAft>
              <a:buFont typeface="Arial" panose="020B0604020202020204" pitchFamily="34" charset="0"/>
              <a:buChar char="•"/>
            </a:pPr>
            <a:r>
              <a:rPr lang="zh-CN" altLang="en-US" kern="0" dirty="0">
                <a:solidFill>
                  <a:srgbClr val="000000"/>
                </a:solidFill>
                <a:latin typeface="微软雅黑 Light" panose="020B0502040204020203" pitchFamily="34" charset="-122"/>
                <a:ea typeface="微软雅黑 Light" panose="020B0502040204020203" pitchFamily="34" charset="-122"/>
              </a:rPr>
              <a:t>在屏幕中间绘制一个三角面</a:t>
            </a:r>
            <a:endParaRPr lang="en-US" altLang="zh-CN" kern="0" dirty="0">
              <a:solidFill>
                <a:srgbClr val="000000"/>
              </a:solidFill>
              <a:latin typeface="微软雅黑 Light" panose="020B0502040204020203" pitchFamily="34" charset="-122"/>
              <a:ea typeface="微软雅黑 Light" panose="020B0502040204020203" pitchFamily="34" charset="-122"/>
            </a:endParaRPr>
          </a:p>
          <a:p>
            <a:pPr marL="457200" lvl="1" indent="-457200" defTabSz="825500" hangingPunct="0">
              <a:spcBef>
                <a:spcPts val="600"/>
              </a:spcBef>
              <a:spcAft>
                <a:spcPts val="400"/>
              </a:spcAft>
              <a:buFont typeface="Arial" panose="020B0604020202020204" pitchFamily="34" charset="0"/>
              <a:buChar char="•"/>
            </a:pPr>
            <a:r>
              <a:rPr lang="zh-CN" altLang="en-US" kern="0" dirty="0">
                <a:solidFill>
                  <a:srgbClr val="000000"/>
                </a:solidFill>
                <a:latin typeface="微软雅黑 Light" panose="020B0502040204020203" pitchFamily="34" charset="-122"/>
                <a:ea typeface="微软雅黑 Light" panose="020B0502040204020203" pitchFamily="34" charset="-122"/>
              </a:rPr>
              <a:t>要求初始化，更新，结束流程结构合理，注意模块设计，不要写在一个</a:t>
            </a:r>
            <a:r>
              <a:rPr lang="en-US" altLang="zh-CN" kern="0" dirty="0">
                <a:solidFill>
                  <a:srgbClr val="000000"/>
                </a:solidFill>
                <a:latin typeface="微软雅黑 Light" panose="020B0502040204020203" pitchFamily="34" charset="-122"/>
                <a:ea typeface="微软雅黑 Light" panose="020B0502040204020203" pitchFamily="34" charset="-122"/>
              </a:rPr>
              <a:t>Main</a:t>
            </a:r>
            <a:r>
              <a:rPr lang="zh-CN" altLang="en-US" kern="0" dirty="0">
                <a:solidFill>
                  <a:srgbClr val="000000"/>
                </a:solidFill>
                <a:latin typeface="微软雅黑 Light" panose="020B0502040204020203" pitchFamily="34" charset="-122"/>
                <a:ea typeface="微软雅黑 Light" panose="020B0502040204020203" pitchFamily="34" charset="-122"/>
              </a:rPr>
              <a:t>函数当中</a:t>
            </a:r>
            <a:endParaRPr lang="en-US" altLang="zh-CN" kern="0" dirty="0">
              <a:solidFill>
                <a:srgbClr val="000000"/>
              </a:solidFill>
              <a:latin typeface="微软雅黑 Light" panose="020B0502040204020203" pitchFamily="34" charset="-122"/>
              <a:ea typeface="微软雅黑 Light" panose="020B0502040204020203" pitchFamily="34" charset="-122"/>
            </a:endParaRPr>
          </a:p>
          <a:p>
            <a:pPr marL="0" lvl="1" defTabSz="825500" hangingPunct="0">
              <a:spcBef>
                <a:spcPts val="600"/>
              </a:spcBef>
              <a:spcAft>
                <a:spcPts val="400"/>
              </a:spcAft>
            </a:pPr>
            <a:r>
              <a:rPr lang="en-US" altLang="zh-CN" kern="0" dirty="0">
                <a:solidFill>
                  <a:srgbClr val="000000"/>
                </a:solidFill>
                <a:latin typeface="微软雅黑 Light" panose="020B0502040204020203" pitchFamily="34" charset="-122"/>
                <a:ea typeface="微软雅黑 Light" panose="020B0502040204020203" pitchFamily="34" charset="-122"/>
              </a:rPr>
              <a:t>S</a:t>
            </a:r>
            <a:r>
              <a:rPr lang="zh-CN" altLang="en-US" kern="0" dirty="0">
                <a:solidFill>
                  <a:srgbClr val="000000"/>
                </a:solidFill>
                <a:latin typeface="微软雅黑 Light" panose="020B0502040204020203" pitchFamily="34" charset="-122"/>
                <a:ea typeface="微软雅黑 Light" panose="020B0502040204020203" pitchFamily="34" charset="-122"/>
              </a:rPr>
              <a:t>：</a:t>
            </a:r>
            <a:endParaRPr lang="en-US" altLang="zh-CN" kern="0" dirty="0">
              <a:solidFill>
                <a:srgbClr val="000000"/>
              </a:solidFill>
              <a:latin typeface="微软雅黑 Light" panose="020B0502040204020203" pitchFamily="34" charset="-122"/>
              <a:ea typeface="微软雅黑 Light" panose="020B0502040204020203" pitchFamily="34" charset="-122"/>
            </a:endParaRPr>
          </a:p>
          <a:p>
            <a:pPr marL="457200" lvl="1" indent="-457200" defTabSz="825500" hangingPunct="0">
              <a:spcBef>
                <a:spcPts val="600"/>
              </a:spcBef>
              <a:spcAft>
                <a:spcPts val="400"/>
              </a:spcAft>
              <a:buFont typeface="Arial" panose="020B0604020202020204" pitchFamily="34" charset="0"/>
              <a:buChar char="•"/>
            </a:pPr>
            <a:r>
              <a:rPr lang="zh-CN" altLang="en-US" kern="0" dirty="0">
                <a:solidFill>
                  <a:srgbClr val="000000"/>
                </a:solidFill>
                <a:latin typeface="微软雅黑 Light" panose="020B0502040204020203" pitchFamily="34" charset="-122"/>
                <a:ea typeface="微软雅黑 Light" panose="020B0502040204020203" pitchFamily="34" charset="-122"/>
              </a:rPr>
              <a:t>使用</a:t>
            </a:r>
            <a:r>
              <a:rPr lang="en-US" altLang="zh-CN" kern="0" dirty="0">
                <a:solidFill>
                  <a:srgbClr val="000000"/>
                </a:solidFill>
                <a:latin typeface="微软雅黑 Light" panose="020B0502040204020203" pitchFamily="34" charset="-122"/>
                <a:ea typeface="微软雅黑 Light" panose="020B0502040204020203" pitchFamily="34" charset="-122"/>
              </a:rPr>
              <a:t>MVP</a:t>
            </a:r>
            <a:r>
              <a:rPr lang="zh-CN" altLang="en-US" kern="0" dirty="0">
                <a:solidFill>
                  <a:srgbClr val="000000"/>
                </a:solidFill>
                <a:latin typeface="微软雅黑 Light" panose="020B0502040204020203" pitchFamily="34" charset="-122"/>
                <a:ea typeface="微软雅黑 Light" panose="020B0502040204020203" pitchFamily="34" charset="-122"/>
              </a:rPr>
              <a:t>变换使画面呈现出一定透视效果</a:t>
            </a:r>
            <a:endParaRPr lang="en-US" altLang="zh-CN" kern="0" dirty="0">
              <a:solidFill>
                <a:srgbClr val="000000"/>
              </a:solidFill>
              <a:latin typeface="微软雅黑 Light" panose="020B0502040204020203" pitchFamily="34" charset="-122"/>
              <a:ea typeface="微软雅黑 Light" panose="020B0502040204020203" pitchFamily="34" charset="-122"/>
            </a:endParaRPr>
          </a:p>
          <a:p>
            <a:pPr marL="457200" lvl="1" indent="-457200" defTabSz="825500" hangingPunct="0">
              <a:spcBef>
                <a:spcPts val="600"/>
              </a:spcBef>
              <a:spcAft>
                <a:spcPts val="400"/>
              </a:spcAft>
              <a:buFont typeface="Arial" panose="020B0604020202020204" pitchFamily="34" charset="0"/>
              <a:buChar char="•"/>
            </a:pPr>
            <a:r>
              <a:rPr lang="zh-CN" altLang="en-US" kern="0" dirty="0">
                <a:solidFill>
                  <a:srgbClr val="000000"/>
                </a:solidFill>
                <a:latin typeface="微软雅黑 Light" panose="020B0502040204020203" pitchFamily="34" charset="-122"/>
                <a:ea typeface="微软雅黑 Light" panose="020B0502040204020203" pitchFamily="34" charset="-122"/>
              </a:rPr>
              <a:t>针对入口、窗口、循环、固定宽度整数类型等特性实现平台无关层封装</a:t>
            </a:r>
            <a:endParaRPr lang="zh-CN" kern="0" dirty="0">
              <a:solidFill>
                <a:srgbClr val="000000"/>
              </a:solidFill>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endParaRPr lang="zh-CN" sz="3600" kern="0" dirty="0">
              <a:solidFill>
                <a:srgbClr val="000000"/>
              </a:solidFill>
              <a:latin typeface="微软雅黑 Light" panose="020B0502040204020203" pitchFamily="34" charset="-122"/>
              <a:ea typeface="微软雅黑 Light" panose="020B0502040204020203" pitchFamily="34" charset="-122"/>
            </a:endParaRPr>
          </a:p>
        </p:txBody>
      </p:sp>
      <p:sp>
        <p:nvSpPr>
          <p:cNvPr id="686" name="Just like flower porcelain  You’re like a moon that  awaken to say hello So beautiful and bright that you make me content to play it  world"/>
          <p:cNvSpPr txBox="1"/>
          <p:nvPr/>
        </p:nvSpPr>
        <p:spPr>
          <a:xfrm>
            <a:off x="1903990" y="4183930"/>
            <a:ext cx="6572119" cy="1641475"/>
          </a:xfrm>
          <a:prstGeom prst="rect">
            <a:avLst/>
          </a:prstGeom>
          <a:ln w="12700">
            <a:miter lim="400000"/>
          </a:ln>
        </p:spPr>
        <p:txBody>
          <a:bodyPr lIns="50800" tIns="50800" rIns="50800" bIns="50800" anchor="t">
            <a:spAutoFit/>
          </a:bodyPr>
          <a:lstStyle>
            <a:lvl1pPr algn="r">
              <a:defRPr b="1">
                <a:latin typeface="Helvetica"/>
                <a:ea typeface="Helvetica"/>
                <a:cs typeface="Helvetica"/>
                <a:sym typeface="Helvetica"/>
              </a:defRPr>
            </a:lvl1pPr>
          </a:lstStyle>
          <a:p>
            <a:pPr defTabSz="825500" hangingPunct="0"/>
            <a:r>
              <a:rPr lang="zh-CN" altLang="en-US" sz="5000" kern="0" dirty="0">
                <a:solidFill>
                  <a:srgbClr val="000000"/>
                </a:solidFill>
                <a:latin typeface="微软雅黑" panose="020B0503020204020204" pitchFamily="34" charset="-122"/>
                <a:ea typeface="微软雅黑" panose="020B0503020204020204" pitchFamily="34" charset="-122"/>
                <a:cs typeface="宋体" panose="02010600030101010101" pitchFamily="2" charset="-122"/>
              </a:rPr>
              <a:t>课后练习</a:t>
            </a:r>
            <a:r>
              <a:rPr lang="en-US" sz="5000" kern="0" dirty="0">
                <a:solidFill>
                  <a:srgbClr val="000000"/>
                </a:solidFill>
                <a:latin typeface="微软雅黑" panose="020B0503020204020204" pitchFamily="34" charset="-122"/>
                <a:ea typeface="微软雅黑" panose="020B0503020204020204" pitchFamily="34" charset="-122"/>
                <a:cs typeface="宋体" panose="02010600030101010101" pitchFamily="2" charset="-122"/>
              </a:rPr>
              <a:t>：</a:t>
            </a:r>
            <a:br>
              <a:rPr lang="en-US" sz="5000" kern="0" dirty="0">
                <a:solidFill>
                  <a:srgbClr val="000000"/>
                </a:solidFill>
                <a:latin typeface="微软雅黑" panose="020B0503020204020204" pitchFamily="34" charset="-122"/>
                <a:ea typeface="微软雅黑" panose="020B0503020204020204" pitchFamily="34" charset="-122"/>
                <a:cs typeface="宋体" panose="02010600030101010101" pitchFamily="2" charset="-122"/>
              </a:rPr>
            </a:br>
            <a:endParaRPr lang="zh-CN" sz="5000" kern="0" dirty="0">
              <a:solidFill>
                <a:srgbClr val="000000"/>
              </a:solidFill>
              <a:latin typeface="微软雅黑" panose="020B0503020204020204" pitchFamily="34" charset="-122"/>
              <a:ea typeface="微软雅黑" panose="020B0503020204020204" pitchFamily="34" charset="-122"/>
            </a:endParaRPr>
          </a:p>
        </p:txBody>
      </p:sp>
      <p:pic>
        <p:nvPicPr>
          <p:cNvPr id="8" name="Picture 5" descr="C:\Users\ZhaoShuai\Desktop\UE5_Logo.pngUE5_Logo"/>
          <p:cNvPicPr>
            <a:picLocks noChangeAspect="1"/>
          </p:cNvPicPr>
          <p:nvPr/>
        </p:nvPicPr>
        <p:blipFill>
          <a:blip r:embed="rId3"/>
          <a:srcRect/>
          <a:stretch>
            <a:fillRect/>
          </a:stretch>
        </p:blipFill>
        <p:spPr>
          <a:xfrm>
            <a:off x="3969874" y="415226"/>
            <a:ext cx="2625725" cy="2625725"/>
          </a:xfrm>
          <a:prstGeom prst="rect">
            <a:avLst/>
          </a:prstGeom>
          <a:noFill/>
        </p:spPr>
      </p:pic>
    </p:spTree>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show="0">
  <p:cSld>
    <p:bg>
      <p:bgPr>
        <a:solidFill>
          <a:srgbClr val="F3F3F3"/>
        </a:solidFill>
        <a:effectLst/>
      </p:bgPr>
    </p:bg>
    <p:spTree>
      <p:nvGrpSpPr>
        <p:cNvPr id="1" name=""/>
        <p:cNvGrpSpPr/>
        <p:nvPr/>
      </p:nvGrpSpPr>
      <p:grpSpPr>
        <a:xfrm>
          <a:off x="0" y="0"/>
          <a:ext cx="0" cy="0"/>
          <a:chOff x="0" y="0"/>
          <a:chExt cx="0" cy="0"/>
        </a:xfrm>
      </p:grpSpPr>
      <p:sp>
        <p:nvSpPr>
          <p:cNvPr id="377" name="Rectangle"/>
          <p:cNvSpPr/>
          <p:nvPr/>
        </p:nvSpPr>
        <p:spPr>
          <a:xfrm>
            <a:off x="1757448" y="0"/>
            <a:ext cx="10239288" cy="13716000"/>
          </a:xfrm>
          <a:prstGeom prst="rect">
            <a:avLst/>
          </a:prstGeom>
          <a:solidFill>
            <a:schemeClr val="bg1">
              <a:alpha val="80000"/>
            </a:schemeClr>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dirty="0">
              <a:solidFill>
                <a:srgbClr val="FFFFFF"/>
              </a:solidFill>
              <a:latin typeface="Helvetica"/>
              <a:ea typeface="Helvetica"/>
              <a:cs typeface="Helvetica"/>
              <a:sym typeface="Helvetica"/>
            </a:endParaRPr>
          </a:p>
        </p:txBody>
      </p:sp>
      <p:sp>
        <p:nvSpPr>
          <p:cNvPr id="11"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p:cNvSpPr/>
          <p:nvPr/>
        </p:nvSpPr>
        <p:spPr>
          <a:xfrm>
            <a:off x="2706624" y="4937760"/>
            <a:ext cx="9485376" cy="656590"/>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pPr marL="571500" indent="-571500" defTabSz="825500" hangingPunct="0">
              <a:spcBef>
                <a:spcPts val="600"/>
              </a:spcBef>
              <a:spcAft>
                <a:spcPts val="600"/>
              </a:spcAft>
              <a:buFont typeface="Arial" panose="020B0604020202020204" pitchFamily="34" charset="0"/>
              <a:buChar char="•"/>
            </a:pPr>
            <a:r>
              <a:rPr lang="en-US" altLang="zh-CN" sz="3600" kern="0" dirty="0">
                <a:solidFill>
                  <a:srgbClr val="000000"/>
                </a:solidFill>
                <a:latin typeface="微软雅黑 Light" panose="020B0502040204020203" pitchFamily="34" charset="-122"/>
                <a:ea typeface="微软雅黑 Light" panose="020B0502040204020203" pitchFamily="34" charset="-122"/>
              </a:rPr>
              <a:t>a</a:t>
            </a:r>
          </a:p>
        </p:txBody>
      </p:sp>
      <p:sp>
        <p:nvSpPr>
          <p:cNvPr id="12" name="The Picture slide"/>
          <p:cNvSpPr txBox="1"/>
          <p:nvPr/>
        </p:nvSpPr>
        <p:spPr>
          <a:xfrm>
            <a:off x="2706624" y="3303123"/>
            <a:ext cx="7839456" cy="1025922"/>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en-US" altLang="zh-CN" sz="6000" kern="0" cap="all" dirty="0">
                <a:solidFill>
                  <a:srgbClr val="000000"/>
                </a:solidFill>
                <a:latin typeface="微软雅黑" panose="020B0503020204020204" pitchFamily="34" charset="-122"/>
                <a:ea typeface="微软雅黑" panose="020B0503020204020204" pitchFamily="34" charset="-122"/>
              </a:rPr>
              <a:t>A</a:t>
            </a:r>
            <a:endParaRPr lang="zh-CN" altLang="zh-CN" sz="6000" kern="0" cap="all" dirty="0">
              <a:solidFill>
                <a:srgbClr val="000000"/>
              </a:solidFill>
              <a:latin typeface="微软雅黑" panose="020B0503020204020204" pitchFamily="34" charset="-122"/>
              <a:ea typeface="微软雅黑" panose="020B0503020204020204" pitchFamily="34" charset="-122"/>
            </a:endParaRPr>
          </a:p>
        </p:txBody>
      </p:sp>
      <p:sp>
        <p:nvSpPr>
          <p:cNvPr id="13" name="Rectangle"/>
          <p:cNvSpPr/>
          <p:nvPr/>
        </p:nvSpPr>
        <p:spPr>
          <a:xfrm>
            <a:off x="2724912" y="4572000"/>
            <a:ext cx="7104888"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pic>
        <p:nvPicPr>
          <p:cNvPr id="6" name="Picture 5" descr="C:\Users\ZhaoShuai\Desktop\UE5_Logo.pngUE5_Logo">
            <a:extLst>
              <a:ext uri="{FF2B5EF4-FFF2-40B4-BE49-F238E27FC236}">
                <a16:creationId xmlns:a16="http://schemas.microsoft.com/office/drawing/2014/main" id="{6B7D7C3C-46F5-4526-8000-E03BDAFB8AAB}"/>
              </a:ext>
            </a:extLst>
          </p:cNvPr>
          <p:cNvPicPr>
            <a:picLocks noChangeAspect="1"/>
          </p:cNvPicPr>
          <p:nvPr/>
        </p:nvPicPr>
        <p:blipFill>
          <a:blip r:embed="rId3"/>
          <a:srcRect/>
          <a:stretch>
            <a:fillRect/>
          </a:stretch>
        </p:blipFill>
        <p:spPr>
          <a:xfrm>
            <a:off x="21758275" y="11090275"/>
            <a:ext cx="2625725" cy="2625725"/>
          </a:xfrm>
          <a:prstGeom prst="rect">
            <a:avLst/>
          </a:prstGeom>
          <a:noFill/>
        </p:spPr>
      </p:pic>
    </p:spTree>
    <p:extLst>
      <p:ext uri="{BB962C8B-B14F-4D97-AF65-F5344CB8AC3E}">
        <p14:creationId xmlns:p14="http://schemas.microsoft.com/office/powerpoint/2010/main" val="4123025720"/>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sp>
        <p:nvSpPr>
          <p:cNvPr id="44" name="You are the face that has changed my whole world. You are the face that I see everywhere I go. You are so beautiful to me that I can’t explain , Just like a green flower porcelain"/>
          <p:cNvSpPr txBox="1"/>
          <p:nvPr/>
        </p:nvSpPr>
        <p:spPr>
          <a:xfrm>
            <a:off x="4366157" y="7443589"/>
            <a:ext cx="15651686" cy="1025922"/>
          </a:xfrm>
          <a:prstGeom prst="rect">
            <a:avLst/>
          </a:prstGeom>
          <a:ln w="12700">
            <a:miter lim="400000"/>
          </a:ln>
        </p:spPr>
        <p:txBody>
          <a:bodyPr lIns="50800" tIns="50800" rIns="50800" bIns="50800" anchor="ctr">
            <a:spAutoFit/>
          </a:bodyPr>
          <a:lstStyle>
            <a:lvl1pPr>
              <a:defRPr sz="2400">
                <a:solidFill>
                  <a:srgbClr val="FFFFFF"/>
                </a:solidFill>
                <a:latin typeface="Helvetica"/>
                <a:ea typeface="Helvetica"/>
                <a:cs typeface="Helvetica"/>
                <a:sym typeface="Helvetica"/>
              </a:defRPr>
            </a:lvl1pPr>
          </a:lstStyle>
          <a:p>
            <a:pPr algn="ctr" defTabSz="825500" hangingPunct="0"/>
            <a:r>
              <a:rPr lang="zh-CN" altLang="en-US" sz="6000" dirty="0">
                <a:latin typeface="微软雅黑 Light" panose="020B0502040204020203" pitchFamily="34" charset="-122"/>
                <a:ea typeface="微软雅黑 Light" panose="020B0502040204020203" pitchFamily="34" charset="-122"/>
              </a:rPr>
              <a:t>线代、变换与观察</a:t>
            </a:r>
            <a:endParaRPr lang="zh-CN" sz="6000" dirty="0">
              <a:latin typeface="微软雅黑 Light" panose="020B0502040204020203" pitchFamily="34" charset="-122"/>
              <a:ea typeface="微软雅黑 Light" panose="020B0502040204020203" pitchFamily="34" charset="-122"/>
            </a:endParaRPr>
          </a:p>
        </p:txBody>
      </p:sp>
      <p:sp>
        <p:nvSpPr>
          <p:cNvPr id="45" name="AEVER"/>
          <p:cNvSpPr txBox="1"/>
          <p:nvPr/>
        </p:nvSpPr>
        <p:spPr>
          <a:xfrm>
            <a:off x="9627195" y="5605562"/>
            <a:ext cx="5129609" cy="1333698"/>
          </a:xfrm>
          <a:prstGeom prst="rect">
            <a:avLst/>
          </a:prstGeom>
          <a:ln w="12700">
            <a:miter lim="400000"/>
          </a:ln>
        </p:spPr>
        <p:txBody>
          <a:bodyPr wrap="none" lIns="50800" tIns="50800" rIns="50800" bIns="50800" anchor="ctr">
            <a:spAutoFit/>
          </a:bodyPr>
          <a:lstStyle>
            <a:lvl1pPr>
              <a:defRPr sz="12000" b="1" spc="1800">
                <a:solidFill>
                  <a:srgbClr val="FFFC73"/>
                </a:solidFill>
                <a:latin typeface="Helvetica"/>
                <a:ea typeface="Helvetica"/>
                <a:cs typeface="Helvetica"/>
                <a:sym typeface="Helvetica"/>
              </a:defRPr>
            </a:lvl1pPr>
          </a:lstStyle>
          <a:p>
            <a:pPr algn="ctr" defTabSz="825500" hangingPunct="0"/>
            <a:r>
              <a:rPr lang="zh-CN" altLang="en-US" sz="8000" cap="all" dirty="0">
                <a:solidFill>
                  <a:srgbClr val="FFD966"/>
                </a:solidFill>
                <a:latin typeface="微软雅黑" panose="020B0503020204020204" pitchFamily="34" charset="-122"/>
                <a:ea typeface="微软雅黑" panose="020B0503020204020204" pitchFamily="34" charset="-122"/>
              </a:rPr>
              <a:t>第一部分</a:t>
            </a:r>
            <a:endParaRPr lang="zh-CN" sz="8000" cap="all" dirty="0">
              <a:solidFill>
                <a:srgbClr val="FFD966"/>
              </a:solidFill>
              <a:latin typeface="微软雅黑" panose="020B0503020204020204" pitchFamily="34" charset="-122"/>
              <a:ea typeface="微软雅黑" panose="020B0503020204020204" pitchFamily="34" charset="-122"/>
            </a:endParaRPr>
          </a:p>
        </p:txBody>
      </p:sp>
    </p:spTree>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show="0">
  <p:cSld>
    <p:bg>
      <p:bgPr>
        <a:solidFill>
          <a:schemeClr val="bg2"/>
        </a:solidFill>
        <a:effectLst/>
      </p:bgPr>
    </p:bg>
    <p:spTree>
      <p:nvGrpSpPr>
        <p:cNvPr id="1" name=""/>
        <p:cNvGrpSpPr/>
        <p:nvPr/>
      </p:nvGrpSpPr>
      <p:grpSpPr>
        <a:xfrm>
          <a:off x="0" y="0"/>
          <a:ext cx="0" cy="0"/>
          <a:chOff x="0" y="0"/>
          <a:chExt cx="0" cy="0"/>
        </a:xfrm>
      </p:grpSpPr>
      <p:sp>
        <p:nvSpPr>
          <p:cNvPr id="19" name="Rectangle 2"/>
          <p:cNvSpPr/>
          <p:nvPr/>
        </p:nvSpPr>
        <p:spPr>
          <a:xfrm>
            <a:off x="13018885" y="0"/>
            <a:ext cx="11365113"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a:solidFill>
                <a:srgbClr val="FFFFFF"/>
              </a:solidFill>
              <a:ea typeface="Helvetica"/>
              <a:cs typeface="Helvetica"/>
              <a:sym typeface="Helvetica"/>
            </a:endParaRPr>
          </a:p>
        </p:txBody>
      </p:sp>
      <p:sp>
        <p:nvSpPr>
          <p:cNvPr id="3" name="AutoShape 2" descr="窥豹一斑_搜狗百科"/>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solidFill>
                <a:srgbClr val="27292E"/>
              </a:solidFill>
            </a:endParaRPr>
          </a:p>
        </p:txBody>
      </p:sp>
      <p:sp>
        <p:nvSpPr>
          <p:cNvPr id="9" name="AutoShape 4" descr="窥豹一斑_搜狗百科"/>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solidFill>
                <a:srgbClr val="27292E"/>
              </a:solidFill>
            </a:endParaRPr>
          </a:p>
        </p:txBody>
      </p:sp>
      <p:grpSp>
        <p:nvGrpSpPr>
          <p:cNvPr id="4" name="组合 3"/>
          <p:cNvGrpSpPr/>
          <p:nvPr/>
        </p:nvGrpSpPr>
        <p:grpSpPr>
          <a:xfrm>
            <a:off x="1323974" y="0"/>
            <a:ext cx="11696699" cy="13716000"/>
            <a:chOff x="10467974" y="26142"/>
            <a:chExt cx="14145068" cy="13716000"/>
          </a:xfrm>
        </p:grpSpPr>
        <p:sp>
          <p:nvSpPr>
            <p:cNvPr id="5" name="Rectangle"/>
            <p:cNvSpPr/>
            <p:nvPr/>
          </p:nvSpPr>
          <p:spPr>
            <a:xfrm>
              <a:off x="10467975" y="26142"/>
              <a:ext cx="14145067" cy="13716000"/>
            </a:xfrm>
            <a:prstGeom prst="rect">
              <a:avLst/>
            </a:prstGeom>
            <a:solidFill>
              <a:schemeClr val="bg1">
                <a:alpha val="80000"/>
              </a:schemeClr>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dirty="0">
                <a:solidFill>
                  <a:srgbClr val="FFFFFF"/>
                </a:solidFill>
                <a:ea typeface="Helvetica"/>
                <a:cs typeface="Helvetica"/>
                <a:sym typeface="Helvetica"/>
              </a:endParaRPr>
            </a:p>
          </p:txBody>
        </p:sp>
        <p:sp>
          <p:nvSpPr>
            <p:cNvPr id="6" name="Rectangle"/>
            <p:cNvSpPr/>
            <p:nvPr/>
          </p:nvSpPr>
          <p:spPr>
            <a:xfrm>
              <a:off x="10467974" y="3245592"/>
              <a:ext cx="8458201" cy="76200"/>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sz="3200">
                <a:solidFill>
                  <a:srgbClr val="FFFFFF"/>
                </a:solidFill>
                <a:latin typeface="方正姚体" panose="02010601030101010101" pitchFamily="2" charset="-122"/>
                <a:ea typeface="方正姚体" panose="02010601030101010101" pitchFamily="2" charset="-122"/>
                <a:cs typeface="Helvetica"/>
                <a:sym typeface="Helvetica"/>
              </a:endParaRPr>
            </a:p>
          </p:txBody>
        </p:sp>
      </p:grpSp>
      <p:pic>
        <p:nvPicPr>
          <p:cNvPr id="25" name="Picture 5" descr="C:\Users\ZhaoShuai\Desktop\UE5_Logo.jpgUE5_Logo"/>
          <p:cNvPicPr/>
          <p:nvPr/>
        </p:nvPicPr>
        <p:blipFill rotWithShape="1">
          <a:blip r:embed="rId3"/>
          <a:srcRect/>
          <a:stretch>
            <a:fillRect/>
          </a:stretch>
        </p:blipFill>
        <p:spPr>
          <a:xfrm>
            <a:off x="1478915" y="1835664"/>
            <a:ext cx="1310870" cy="1310640"/>
          </a:xfrm>
          <a:prstGeom prst="rect">
            <a:avLst/>
          </a:prstGeom>
        </p:spPr>
      </p:pic>
      <p:sp>
        <p:nvSpPr>
          <p:cNvPr id="15" name="The Picture slide"/>
          <p:cNvSpPr txBox="1"/>
          <p:nvPr/>
        </p:nvSpPr>
        <p:spPr>
          <a:xfrm>
            <a:off x="2875899" y="1978023"/>
            <a:ext cx="8973592" cy="1025922"/>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6000" kern="0" cap="all" dirty="0">
                <a:solidFill>
                  <a:srgbClr val="000000"/>
                </a:solidFill>
                <a:latin typeface="微软雅黑" panose="020B0503020204020204" pitchFamily="34" charset="-122"/>
                <a:ea typeface="微软雅黑" panose="020B0503020204020204" pitchFamily="34" charset="-122"/>
              </a:rPr>
              <a:t>细分</a:t>
            </a:r>
            <a:endParaRPr lang="zh-CN" sz="6000" kern="0" cap="all" dirty="0">
              <a:solidFill>
                <a:srgbClr val="000000"/>
              </a:solidFill>
              <a:latin typeface="微软雅黑" panose="020B0503020204020204" pitchFamily="34" charset="-122"/>
              <a:ea typeface="微软雅黑" panose="020B0503020204020204" pitchFamily="34" charset="-122"/>
            </a:endParaRPr>
          </a:p>
        </p:txBody>
      </p:sp>
      <p:sp>
        <p:nvSpPr>
          <p:cNvPr id="17"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2360812" y="4073311"/>
            <a:ext cx="8509002" cy="2072362"/>
          </a:xfrm>
          <a:prstGeom prst="rect">
            <a:avLst/>
          </a:prstGeom>
          <a:ln w="12700">
            <a:miter lim="400000"/>
          </a:ln>
        </p:spPr>
        <p:txBody>
          <a:bodyPr lIns="50800" tIns="50800" rIns="50800" bIns="50800" anchor="t">
            <a:spAutoFit/>
          </a:bodyPr>
          <a:lstStyle>
            <a:lvl1pPr algn="l">
              <a:defRPr sz="2400">
                <a:latin typeface="Helvetica"/>
                <a:ea typeface="Helvetica"/>
                <a:cs typeface="Helvetica"/>
                <a:sym typeface="Helvetica"/>
              </a:defRPr>
            </a:lvl1pPr>
          </a:lstStyle>
          <a:p>
            <a:pPr marL="457200" indent="-457200">
              <a:spcBef>
                <a:spcPts val="600"/>
              </a:spcBef>
              <a:spcAft>
                <a:spcPts val="600"/>
              </a:spcAft>
              <a:buFont typeface="Arial" panose="020B0604020202020204" pitchFamily="34" charset="0"/>
              <a:buChar char="•"/>
            </a:pPr>
            <a:r>
              <a:rPr lang="en-US" altLang="zh-CN" sz="3600" dirty="0">
                <a:solidFill>
                  <a:srgbClr val="000000"/>
                </a:solidFill>
                <a:latin typeface="微软雅黑 Light" panose="020B0502040204020203" pitchFamily="34" charset="-122"/>
                <a:ea typeface="微软雅黑 Light" panose="020B0502040204020203" pitchFamily="34" charset="-122"/>
              </a:rPr>
              <a:t>Subdivision (</a:t>
            </a:r>
            <a:r>
              <a:rPr lang="en-US" altLang="zh-CN" sz="3600" dirty="0" err="1">
                <a:solidFill>
                  <a:srgbClr val="000000"/>
                </a:solidFill>
                <a:latin typeface="微软雅黑 Light" panose="020B0502040204020203" pitchFamily="34" charset="-122"/>
                <a:ea typeface="微软雅黑 Light" panose="020B0502040204020203" pitchFamily="34" charset="-122"/>
              </a:rPr>
              <a:t>Upsampling</a:t>
            </a:r>
            <a:r>
              <a:rPr lang="en-US" altLang="zh-CN" sz="3600" dirty="0">
                <a:solidFill>
                  <a:srgbClr val="000000"/>
                </a:solidFill>
                <a:latin typeface="微软雅黑 Light" panose="020B0502040204020203" pitchFamily="34" charset="-122"/>
                <a:ea typeface="微软雅黑 Light" panose="020B0502040204020203" pitchFamily="34" charset="-122"/>
              </a:rPr>
              <a:t>)</a:t>
            </a:r>
          </a:p>
          <a:p>
            <a:pPr marL="457200" indent="-457200">
              <a:spcBef>
                <a:spcPts val="600"/>
              </a:spcBef>
              <a:spcAft>
                <a:spcPts val="600"/>
              </a:spcAft>
              <a:buFont typeface="Arial" panose="020B0604020202020204" pitchFamily="34" charset="0"/>
              <a:buChar char="•"/>
            </a:pPr>
            <a:r>
              <a:rPr lang="zh-CN" altLang="en-US" sz="3600" dirty="0">
                <a:solidFill>
                  <a:srgbClr val="000000"/>
                </a:solidFill>
                <a:latin typeface="微软雅黑 Light" panose="020B0502040204020203" pitchFamily="34" charset="-122"/>
                <a:ea typeface="微软雅黑 Light" panose="020B0502040204020203" pitchFamily="34" charset="-122"/>
              </a:rPr>
              <a:t>增加了三角形数量</a:t>
            </a:r>
            <a:endParaRPr lang="en-US" altLang="zh-CN" sz="3600" dirty="0">
              <a:solidFill>
                <a:srgbClr val="000000"/>
              </a:solidFill>
              <a:latin typeface="微软雅黑 Light" panose="020B0502040204020203" pitchFamily="34" charset="-122"/>
              <a:ea typeface="微软雅黑 Light" panose="020B0502040204020203" pitchFamily="34" charset="-122"/>
            </a:endParaRPr>
          </a:p>
          <a:p>
            <a:pPr marL="457200" indent="-457200">
              <a:spcBef>
                <a:spcPts val="600"/>
              </a:spcBef>
              <a:spcAft>
                <a:spcPts val="600"/>
              </a:spcAft>
              <a:buFont typeface="Arial" panose="020B0604020202020204" pitchFamily="34" charset="0"/>
              <a:buChar char="•"/>
            </a:pPr>
            <a:r>
              <a:rPr lang="zh-CN" altLang="en-US" sz="3600" dirty="0">
                <a:solidFill>
                  <a:srgbClr val="000000"/>
                </a:solidFill>
                <a:latin typeface="微软雅黑 Light" panose="020B0502040204020203" pitchFamily="34" charset="-122"/>
                <a:ea typeface="微软雅黑 Light" panose="020B0502040204020203" pitchFamily="34" charset="-122"/>
              </a:rPr>
              <a:t>提高了模型的分辨率</a:t>
            </a:r>
            <a:endParaRPr lang="en-US" altLang="zh-CN" sz="3600" dirty="0">
              <a:solidFill>
                <a:srgbClr val="000000"/>
              </a:solidFill>
              <a:latin typeface="微软雅黑 Light" panose="020B0502040204020203" pitchFamily="34" charset="-122"/>
              <a:ea typeface="微软雅黑 Light" panose="020B0502040204020203" pitchFamily="34" charset="-122"/>
            </a:endParaRPr>
          </a:p>
        </p:txBody>
      </p:sp>
      <p:pic>
        <p:nvPicPr>
          <p:cNvPr id="18" name="图片 17"/>
          <p:cNvPicPr>
            <a:picLocks noChangeAspect="1"/>
          </p:cNvPicPr>
          <p:nvPr/>
        </p:nvPicPr>
        <p:blipFill>
          <a:blip r:embed="rId4"/>
          <a:stretch>
            <a:fillRect/>
          </a:stretch>
        </p:blipFill>
        <p:spPr>
          <a:xfrm>
            <a:off x="13106787" y="1072936"/>
            <a:ext cx="11049000" cy="6000750"/>
          </a:xfrm>
          <a:prstGeom prst="rect">
            <a:avLst/>
          </a:prstGeom>
        </p:spPr>
      </p:pic>
      <p:pic>
        <p:nvPicPr>
          <p:cNvPr id="20" name="图片 19"/>
          <p:cNvPicPr>
            <a:picLocks noChangeAspect="1"/>
          </p:cNvPicPr>
          <p:nvPr/>
        </p:nvPicPr>
        <p:blipFill>
          <a:blip r:embed="rId5"/>
          <a:stretch>
            <a:fillRect/>
          </a:stretch>
        </p:blipFill>
        <p:spPr>
          <a:xfrm>
            <a:off x="13106787" y="7672623"/>
            <a:ext cx="6896100" cy="1971675"/>
          </a:xfrm>
          <a:prstGeom prst="rect">
            <a:avLst/>
          </a:prstGeom>
        </p:spPr>
      </p:pic>
      <p:pic>
        <p:nvPicPr>
          <p:cNvPr id="21" name="图片 20"/>
          <p:cNvPicPr>
            <a:picLocks noChangeAspect="1"/>
          </p:cNvPicPr>
          <p:nvPr/>
        </p:nvPicPr>
        <p:blipFill>
          <a:blip r:embed="rId6"/>
          <a:stretch>
            <a:fillRect/>
          </a:stretch>
        </p:blipFill>
        <p:spPr>
          <a:xfrm>
            <a:off x="13106787" y="10243235"/>
            <a:ext cx="10944225" cy="2409825"/>
          </a:xfrm>
          <a:prstGeom prst="rect">
            <a:avLst/>
          </a:prstGeom>
        </p:spPr>
      </p:pic>
    </p:spTree>
    <p:extLst>
      <p:ext uri="{BB962C8B-B14F-4D97-AF65-F5344CB8AC3E}">
        <p14:creationId xmlns:p14="http://schemas.microsoft.com/office/powerpoint/2010/main" val="2770254886"/>
      </p:ext>
    </p:extLst>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show="0">
  <p:cSld>
    <p:bg>
      <p:bgPr>
        <a:solidFill>
          <a:schemeClr val="bg2"/>
        </a:solidFill>
        <a:effectLst/>
      </p:bgPr>
    </p:bg>
    <p:spTree>
      <p:nvGrpSpPr>
        <p:cNvPr id="1" name=""/>
        <p:cNvGrpSpPr/>
        <p:nvPr/>
      </p:nvGrpSpPr>
      <p:grpSpPr>
        <a:xfrm>
          <a:off x="0" y="0"/>
          <a:ext cx="0" cy="0"/>
          <a:chOff x="0" y="0"/>
          <a:chExt cx="0" cy="0"/>
        </a:xfrm>
      </p:grpSpPr>
      <p:sp>
        <p:nvSpPr>
          <p:cNvPr id="19" name="Rectangle 2"/>
          <p:cNvSpPr/>
          <p:nvPr/>
        </p:nvSpPr>
        <p:spPr>
          <a:xfrm>
            <a:off x="13018885" y="0"/>
            <a:ext cx="11365113"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a:solidFill>
                <a:srgbClr val="FFFFFF"/>
              </a:solidFill>
              <a:ea typeface="Helvetica"/>
              <a:cs typeface="Helvetica"/>
              <a:sym typeface="Helvetica"/>
            </a:endParaRPr>
          </a:p>
        </p:txBody>
      </p:sp>
      <p:sp>
        <p:nvSpPr>
          <p:cNvPr id="3" name="AutoShape 2" descr="窥豹一斑_搜狗百科"/>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solidFill>
                <a:srgbClr val="27292E"/>
              </a:solidFill>
            </a:endParaRPr>
          </a:p>
        </p:txBody>
      </p:sp>
      <p:sp>
        <p:nvSpPr>
          <p:cNvPr id="9" name="AutoShape 4" descr="窥豹一斑_搜狗百科"/>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solidFill>
                <a:srgbClr val="27292E"/>
              </a:solidFill>
            </a:endParaRPr>
          </a:p>
        </p:txBody>
      </p:sp>
      <p:grpSp>
        <p:nvGrpSpPr>
          <p:cNvPr id="4" name="组合 3"/>
          <p:cNvGrpSpPr/>
          <p:nvPr/>
        </p:nvGrpSpPr>
        <p:grpSpPr>
          <a:xfrm>
            <a:off x="1323974" y="0"/>
            <a:ext cx="11696699" cy="13716000"/>
            <a:chOff x="10467974" y="26142"/>
            <a:chExt cx="14145068" cy="13716000"/>
          </a:xfrm>
        </p:grpSpPr>
        <p:sp>
          <p:nvSpPr>
            <p:cNvPr id="5" name="Rectangle"/>
            <p:cNvSpPr/>
            <p:nvPr/>
          </p:nvSpPr>
          <p:spPr>
            <a:xfrm>
              <a:off x="10467975" y="26142"/>
              <a:ext cx="14145067" cy="13716000"/>
            </a:xfrm>
            <a:prstGeom prst="rect">
              <a:avLst/>
            </a:prstGeom>
            <a:solidFill>
              <a:schemeClr val="bg1">
                <a:alpha val="80000"/>
              </a:schemeClr>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dirty="0">
                <a:solidFill>
                  <a:srgbClr val="FFFFFF"/>
                </a:solidFill>
                <a:ea typeface="Helvetica"/>
                <a:cs typeface="Helvetica"/>
                <a:sym typeface="Helvetica"/>
              </a:endParaRPr>
            </a:p>
          </p:txBody>
        </p:sp>
        <p:sp>
          <p:nvSpPr>
            <p:cNvPr id="6" name="Rectangle"/>
            <p:cNvSpPr/>
            <p:nvPr/>
          </p:nvSpPr>
          <p:spPr>
            <a:xfrm>
              <a:off x="10467974" y="3245592"/>
              <a:ext cx="8458201" cy="76200"/>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sz="3200">
                <a:solidFill>
                  <a:srgbClr val="FFFFFF"/>
                </a:solidFill>
                <a:latin typeface="方正姚体" panose="02010601030101010101" pitchFamily="2" charset="-122"/>
                <a:ea typeface="方正姚体" panose="02010601030101010101" pitchFamily="2" charset="-122"/>
                <a:cs typeface="Helvetica"/>
                <a:sym typeface="Helvetica"/>
              </a:endParaRPr>
            </a:p>
          </p:txBody>
        </p:sp>
      </p:grpSp>
      <p:pic>
        <p:nvPicPr>
          <p:cNvPr id="25" name="Picture 5" descr="C:\Users\ZhaoShuai\Desktop\UE5_Logo.jpgUE5_Logo"/>
          <p:cNvPicPr/>
          <p:nvPr/>
        </p:nvPicPr>
        <p:blipFill rotWithShape="1">
          <a:blip r:embed="rId3"/>
          <a:srcRect/>
          <a:stretch>
            <a:fillRect/>
          </a:stretch>
        </p:blipFill>
        <p:spPr>
          <a:xfrm>
            <a:off x="1478915" y="1835664"/>
            <a:ext cx="1310870" cy="1310640"/>
          </a:xfrm>
          <a:prstGeom prst="rect">
            <a:avLst/>
          </a:prstGeom>
        </p:spPr>
      </p:pic>
      <p:sp>
        <p:nvSpPr>
          <p:cNvPr id="14" name="The Picture slide"/>
          <p:cNvSpPr txBox="1"/>
          <p:nvPr/>
        </p:nvSpPr>
        <p:spPr>
          <a:xfrm>
            <a:off x="2875899" y="1978023"/>
            <a:ext cx="8973592" cy="1025922"/>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6000" kern="0" cap="all" dirty="0">
                <a:solidFill>
                  <a:srgbClr val="000000"/>
                </a:solidFill>
                <a:latin typeface="微软雅黑" panose="020B0503020204020204" pitchFamily="34" charset="-122"/>
                <a:ea typeface="微软雅黑" panose="020B0503020204020204" pitchFamily="34" charset="-122"/>
              </a:rPr>
              <a:t>简化</a:t>
            </a:r>
            <a:endParaRPr lang="zh-CN" sz="6000" kern="0" cap="all" dirty="0">
              <a:solidFill>
                <a:srgbClr val="000000"/>
              </a:solidFill>
              <a:latin typeface="微软雅黑" panose="020B0503020204020204" pitchFamily="34" charset="-122"/>
              <a:ea typeface="微软雅黑" panose="020B0503020204020204" pitchFamily="34" charset="-122"/>
            </a:endParaRPr>
          </a:p>
        </p:txBody>
      </p:sp>
      <p:sp>
        <p:nvSpPr>
          <p:cNvPr id="16"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2326002" y="4073311"/>
            <a:ext cx="9692643" cy="4042132"/>
          </a:xfrm>
          <a:prstGeom prst="rect">
            <a:avLst/>
          </a:prstGeom>
          <a:ln w="12700">
            <a:miter lim="400000"/>
          </a:ln>
        </p:spPr>
        <p:txBody>
          <a:bodyPr wrap="square" lIns="50800" tIns="50800" rIns="50800" bIns="50800" anchor="t">
            <a:spAutoFit/>
          </a:bodyPr>
          <a:lstStyle>
            <a:lvl1pPr algn="l">
              <a:defRPr sz="2400">
                <a:latin typeface="Helvetica"/>
                <a:ea typeface="Helvetica"/>
                <a:cs typeface="Helvetica"/>
                <a:sym typeface="Helvetica"/>
              </a:defRPr>
            </a:lvl1pPr>
          </a:lstStyle>
          <a:p>
            <a:pPr marL="457200" indent="-457200">
              <a:spcBef>
                <a:spcPts val="600"/>
              </a:spcBef>
              <a:spcAft>
                <a:spcPts val="600"/>
              </a:spcAft>
              <a:buFont typeface="Arial" panose="020B0604020202020204" pitchFamily="34" charset="0"/>
              <a:buChar char="•"/>
            </a:pPr>
            <a:r>
              <a:rPr lang="en-US" altLang="zh-CN" sz="3600" dirty="0">
                <a:solidFill>
                  <a:srgbClr val="000000"/>
                </a:solidFill>
                <a:latin typeface="微软雅黑 Light" panose="020B0502040204020203" pitchFamily="34" charset="-122"/>
                <a:ea typeface="微软雅黑 Light" panose="020B0502040204020203" pitchFamily="34" charset="-122"/>
              </a:rPr>
              <a:t>Simplification(</a:t>
            </a:r>
            <a:r>
              <a:rPr lang="en-US" altLang="zh-CN" sz="3600" dirty="0" err="1">
                <a:solidFill>
                  <a:srgbClr val="000000"/>
                </a:solidFill>
                <a:latin typeface="微软雅黑 Light" panose="020B0502040204020203" pitchFamily="34" charset="-122"/>
                <a:ea typeface="微软雅黑 Light" panose="020B0502040204020203" pitchFamily="34" charset="-122"/>
              </a:rPr>
              <a:t>Downsampling</a:t>
            </a:r>
            <a:r>
              <a:rPr lang="en-US" altLang="zh-CN" sz="3600" dirty="0">
                <a:solidFill>
                  <a:srgbClr val="000000"/>
                </a:solidFill>
                <a:latin typeface="微软雅黑 Light" panose="020B0502040204020203" pitchFamily="34" charset="-122"/>
                <a:ea typeface="微软雅黑 Light" panose="020B0502040204020203" pitchFamily="34" charset="-122"/>
              </a:rPr>
              <a:t>)</a:t>
            </a:r>
          </a:p>
          <a:p>
            <a:pPr marL="457200" indent="-457200">
              <a:spcBef>
                <a:spcPts val="600"/>
              </a:spcBef>
              <a:spcAft>
                <a:spcPts val="600"/>
              </a:spcAft>
              <a:buFont typeface="Arial" panose="020B0604020202020204" pitchFamily="34" charset="0"/>
              <a:buChar char="•"/>
            </a:pPr>
            <a:r>
              <a:rPr lang="zh-CN" altLang="en-US" sz="3600" dirty="0">
                <a:solidFill>
                  <a:srgbClr val="000000"/>
                </a:solidFill>
                <a:latin typeface="微软雅黑 Light" panose="020B0502040204020203" pitchFamily="34" charset="-122"/>
                <a:ea typeface="微软雅黑 Light" panose="020B0502040204020203" pitchFamily="34" charset="-122"/>
              </a:rPr>
              <a:t>简化三角形数量</a:t>
            </a:r>
            <a:endParaRPr lang="en-US" altLang="zh-CN" sz="3600" dirty="0">
              <a:solidFill>
                <a:srgbClr val="000000"/>
              </a:solidFill>
              <a:latin typeface="微软雅黑 Light" panose="020B0502040204020203" pitchFamily="34" charset="-122"/>
              <a:ea typeface="微软雅黑 Light" panose="020B0502040204020203" pitchFamily="34" charset="-122"/>
            </a:endParaRPr>
          </a:p>
          <a:p>
            <a:pPr marL="457200" indent="-457200">
              <a:spcBef>
                <a:spcPts val="600"/>
              </a:spcBef>
              <a:spcAft>
                <a:spcPts val="600"/>
              </a:spcAft>
              <a:buFont typeface="Arial" panose="020B0604020202020204" pitchFamily="34" charset="0"/>
              <a:buChar char="•"/>
            </a:pPr>
            <a:r>
              <a:rPr lang="zh-CN" altLang="en-US" sz="3600" dirty="0">
                <a:solidFill>
                  <a:srgbClr val="000000"/>
                </a:solidFill>
                <a:latin typeface="微软雅黑 Light" panose="020B0502040204020203" pitchFamily="34" charset="-122"/>
                <a:ea typeface="微软雅黑 Light" panose="020B0502040204020203" pitchFamily="34" charset="-122"/>
              </a:rPr>
              <a:t>需要保证可以维持基本的连接关系</a:t>
            </a:r>
            <a:endParaRPr lang="en-US" altLang="zh-CN" sz="3600" dirty="0">
              <a:solidFill>
                <a:srgbClr val="000000"/>
              </a:solidFill>
              <a:latin typeface="微软雅黑 Light" panose="020B0502040204020203" pitchFamily="34" charset="-122"/>
              <a:ea typeface="微软雅黑 Light" panose="020B0502040204020203" pitchFamily="34" charset="-122"/>
            </a:endParaRPr>
          </a:p>
          <a:p>
            <a:pPr marL="457200" indent="-457200">
              <a:spcBef>
                <a:spcPts val="600"/>
              </a:spcBef>
              <a:spcAft>
                <a:spcPts val="600"/>
              </a:spcAft>
              <a:buFont typeface="Arial" panose="020B0604020202020204" pitchFamily="34" charset="0"/>
              <a:buChar char="•"/>
            </a:pPr>
            <a:r>
              <a:rPr lang="en-US" altLang="zh-CN" sz="3600" dirty="0" err="1">
                <a:solidFill>
                  <a:srgbClr val="000000"/>
                </a:solidFill>
                <a:latin typeface="微软雅黑 Light" panose="020B0502040204020203" pitchFamily="34" charset="-122"/>
                <a:ea typeface="微软雅黑 Light" panose="020B0502040204020203" pitchFamily="34" charset="-122"/>
              </a:rPr>
              <a:t>Mipmap</a:t>
            </a:r>
            <a:r>
              <a:rPr lang="zh-CN" altLang="en-US" sz="3600" dirty="0">
                <a:solidFill>
                  <a:srgbClr val="000000"/>
                </a:solidFill>
                <a:latin typeface="微软雅黑 Light" panose="020B0502040204020203" pitchFamily="34" charset="-122"/>
                <a:ea typeface="微软雅黑 Light" panose="020B0502040204020203" pitchFamily="34" charset="-122"/>
              </a:rPr>
              <a:t>多层次图像：为每张纹理建立低分辨率位图序列，每张位图宽高为前一张一半。</a:t>
            </a:r>
            <a:endParaRPr lang="en-US" altLang="zh-CN" sz="3600" dirty="0">
              <a:solidFill>
                <a:srgbClr val="000000"/>
              </a:solidFill>
              <a:latin typeface="微软雅黑 Light" panose="020B0502040204020203" pitchFamily="34" charset="-122"/>
              <a:ea typeface="微软雅黑 Light" panose="020B0502040204020203" pitchFamily="34" charset="-122"/>
            </a:endParaRPr>
          </a:p>
          <a:p>
            <a:pPr marL="457200" indent="-457200">
              <a:spcBef>
                <a:spcPts val="600"/>
              </a:spcBef>
              <a:spcAft>
                <a:spcPts val="600"/>
              </a:spcAft>
              <a:buFont typeface="Arial" panose="020B0604020202020204" pitchFamily="34" charset="0"/>
              <a:buChar char="•"/>
            </a:pPr>
            <a:endParaRPr lang="en-US" altLang="zh-CN" sz="3600" dirty="0">
              <a:solidFill>
                <a:srgbClr val="000000"/>
              </a:solidFill>
              <a:latin typeface="微软雅黑 Light" panose="020B0502040204020203" pitchFamily="34" charset="-122"/>
              <a:ea typeface="微软雅黑 Light" panose="020B0502040204020203" pitchFamily="34" charset="-122"/>
            </a:endParaRPr>
          </a:p>
        </p:txBody>
      </p:sp>
      <p:pic>
        <p:nvPicPr>
          <p:cNvPr id="22" name="图片 21"/>
          <p:cNvPicPr>
            <a:picLocks noChangeAspect="1"/>
          </p:cNvPicPr>
          <p:nvPr/>
        </p:nvPicPr>
        <p:blipFill>
          <a:blip r:embed="rId4"/>
          <a:stretch>
            <a:fillRect/>
          </a:stretch>
        </p:blipFill>
        <p:spPr>
          <a:xfrm>
            <a:off x="13292681" y="219363"/>
            <a:ext cx="10982325" cy="6067425"/>
          </a:xfrm>
          <a:prstGeom prst="rect">
            <a:avLst/>
          </a:prstGeom>
        </p:spPr>
      </p:pic>
      <p:pic>
        <p:nvPicPr>
          <p:cNvPr id="23" name="图片 22"/>
          <p:cNvPicPr>
            <a:picLocks noChangeAspect="1"/>
          </p:cNvPicPr>
          <p:nvPr/>
        </p:nvPicPr>
        <p:blipFill>
          <a:blip r:embed="rId5"/>
          <a:stretch>
            <a:fillRect/>
          </a:stretch>
        </p:blipFill>
        <p:spPr>
          <a:xfrm>
            <a:off x="13292681" y="6286788"/>
            <a:ext cx="6515100" cy="2552700"/>
          </a:xfrm>
          <a:prstGeom prst="rect">
            <a:avLst/>
          </a:prstGeom>
        </p:spPr>
      </p:pic>
      <p:pic>
        <p:nvPicPr>
          <p:cNvPr id="24" name="图片 2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292681" y="8839488"/>
            <a:ext cx="8545414" cy="4449123"/>
          </a:xfrm>
          <a:prstGeom prst="rect">
            <a:avLst/>
          </a:prstGeom>
        </p:spPr>
      </p:pic>
    </p:spTree>
    <p:extLst>
      <p:ext uri="{BB962C8B-B14F-4D97-AF65-F5344CB8AC3E}">
        <p14:creationId xmlns:p14="http://schemas.microsoft.com/office/powerpoint/2010/main" val="1991114066"/>
      </p:ext>
    </p:extLst>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show="0">
  <p:cSld>
    <p:bg>
      <p:bgPr>
        <a:solidFill>
          <a:schemeClr val="bg2"/>
        </a:solidFill>
        <a:effectLst/>
      </p:bgPr>
    </p:bg>
    <p:spTree>
      <p:nvGrpSpPr>
        <p:cNvPr id="1" name=""/>
        <p:cNvGrpSpPr/>
        <p:nvPr/>
      </p:nvGrpSpPr>
      <p:grpSpPr>
        <a:xfrm>
          <a:off x="0" y="0"/>
          <a:ext cx="0" cy="0"/>
          <a:chOff x="0" y="0"/>
          <a:chExt cx="0" cy="0"/>
        </a:xfrm>
      </p:grpSpPr>
      <p:sp>
        <p:nvSpPr>
          <p:cNvPr id="19" name="Rectangle 2"/>
          <p:cNvSpPr/>
          <p:nvPr/>
        </p:nvSpPr>
        <p:spPr>
          <a:xfrm>
            <a:off x="13018885" y="0"/>
            <a:ext cx="11365113"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a:solidFill>
                <a:srgbClr val="FFFFFF"/>
              </a:solidFill>
              <a:ea typeface="Helvetica"/>
              <a:cs typeface="Helvetica"/>
              <a:sym typeface="Helvetica"/>
            </a:endParaRPr>
          </a:p>
        </p:txBody>
      </p:sp>
      <p:sp>
        <p:nvSpPr>
          <p:cNvPr id="3" name="AutoShape 2" descr="窥豹一斑_搜狗百科"/>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solidFill>
                <a:srgbClr val="27292E"/>
              </a:solidFill>
            </a:endParaRPr>
          </a:p>
        </p:txBody>
      </p:sp>
      <p:sp>
        <p:nvSpPr>
          <p:cNvPr id="9" name="AutoShape 4" descr="窥豹一斑_搜狗百科"/>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solidFill>
                <a:srgbClr val="27292E"/>
              </a:solidFill>
            </a:endParaRPr>
          </a:p>
        </p:txBody>
      </p:sp>
      <p:grpSp>
        <p:nvGrpSpPr>
          <p:cNvPr id="4" name="组合 3"/>
          <p:cNvGrpSpPr/>
          <p:nvPr/>
        </p:nvGrpSpPr>
        <p:grpSpPr>
          <a:xfrm>
            <a:off x="1323974" y="0"/>
            <a:ext cx="11696699" cy="13716000"/>
            <a:chOff x="10467974" y="26142"/>
            <a:chExt cx="14145068" cy="13716000"/>
          </a:xfrm>
        </p:grpSpPr>
        <p:sp>
          <p:nvSpPr>
            <p:cNvPr id="5" name="Rectangle"/>
            <p:cNvSpPr/>
            <p:nvPr/>
          </p:nvSpPr>
          <p:spPr>
            <a:xfrm>
              <a:off x="10467975" y="26142"/>
              <a:ext cx="14145067" cy="13716000"/>
            </a:xfrm>
            <a:prstGeom prst="rect">
              <a:avLst/>
            </a:prstGeom>
            <a:solidFill>
              <a:schemeClr val="bg1">
                <a:alpha val="80000"/>
              </a:schemeClr>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dirty="0">
                <a:solidFill>
                  <a:srgbClr val="FFFFFF"/>
                </a:solidFill>
                <a:ea typeface="Helvetica"/>
                <a:cs typeface="Helvetica"/>
                <a:sym typeface="Helvetica"/>
              </a:endParaRPr>
            </a:p>
          </p:txBody>
        </p:sp>
        <p:sp>
          <p:nvSpPr>
            <p:cNvPr id="6" name="Rectangle"/>
            <p:cNvSpPr/>
            <p:nvPr/>
          </p:nvSpPr>
          <p:spPr>
            <a:xfrm>
              <a:off x="10467974" y="3245592"/>
              <a:ext cx="8458201" cy="76200"/>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sz="3200">
                <a:solidFill>
                  <a:srgbClr val="FFFFFF"/>
                </a:solidFill>
                <a:latin typeface="方正姚体" panose="02010601030101010101" pitchFamily="2" charset="-122"/>
                <a:ea typeface="方正姚体" panose="02010601030101010101" pitchFamily="2" charset="-122"/>
                <a:cs typeface="Helvetica"/>
                <a:sym typeface="Helvetica"/>
              </a:endParaRPr>
            </a:p>
          </p:txBody>
        </p:sp>
      </p:grpSp>
      <p:pic>
        <p:nvPicPr>
          <p:cNvPr id="25" name="Picture 5" descr="C:\Users\ZhaoShuai\Desktop\UE5_Logo.jpgUE5_Logo"/>
          <p:cNvPicPr/>
          <p:nvPr/>
        </p:nvPicPr>
        <p:blipFill rotWithShape="1">
          <a:blip r:embed="rId3"/>
          <a:srcRect/>
          <a:stretch>
            <a:fillRect/>
          </a:stretch>
        </p:blipFill>
        <p:spPr>
          <a:xfrm>
            <a:off x="1478915" y="1835664"/>
            <a:ext cx="1310870" cy="1310640"/>
          </a:xfrm>
          <a:prstGeom prst="rect">
            <a:avLst/>
          </a:prstGeom>
        </p:spPr>
      </p:pic>
      <p:sp>
        <p:nvSpPr>
          <p:cNvPr id="15" name="The Picture slide"/>
          <p:cNvSpPr txBox="1"/>
          <p:nvPr/>
        </p:nvSpPr>
        <p:spPr>
          <a:xfrm>
            <a:off x="2944725" y="1978023"/>
            <a:ext cx="8973592" cy="1025922"/>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6000" kern="0" cap="all" dirty="0">
                <a:solidFill>
                  <a:srgbClr val="000000"/>
                </a:solidFill>
                <a:latin typeface="微软雅黑" panose="020B0503020204020204" pitchFamily="34" charset="-122"/>
                <a:ea typeface="微软雅黑" panose="020B0503020204020204" pitchFamily="34" charset="-122"/>
              </a:rPr>
              <a:t>正规化</a:t>
            </a:r>
            <a:endParaRPr lang="zh-CN" sz="6000" kern="0" cap="all" dirty="0">
              <a:solidFill>
                <a:srgbClr val="000000"/>
              </a:solidFill>
              <a:latin typeface="微软雅黑" panose="020B0503020204020204" pitchFamily="34" charset="-122"/>
              <a:ea typeface="微软雅黑" panose="020B0503020204020204" pitchFamily="34" charset="-122"/>
            </a:endParaRPr>
          </a:p>
        </p:txBody>
      </p:sp>
      <p:sp>
        <p:nvSpPr>
          <p:cNvPr id="17"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2326002" y="4101193"/>
            <a:ext cx="8509002" cy="2626360"/>
          </a:xfrm>
          <a:prstGeom prst="rect">
            <a:avLst/>
          </a:prstGeom>
          <a:ln w="12700">
            <a:miter lim="400000"/>
          </a:ln>
        </p:spPr>
        <p:txBody>
          <a:bodyPr lIns="50800" tIns="50800" rIns="50800" bIns="50800" anchor="t">
            <a:spAutoFit/>
          </a:bodyPr>
          <a:lstStyle>
            <a:lvl1pPr algn="l">
              <a:defRPr sz="2400">
                <a:latin typeface="Helvetica"/>
                <a:ea typeface="Helvetica"/>
                <a:cs typeface="Helvetica"/>
                <a:sym typeface="Helvetica"/>
              </a:defRPr>
            </a:lvl1pPr>
          </a:lstStyle>
          <a:p>
            <a:pPr marL="457200" indent="-457200">
              <a:spcBef>
                <a:spcPts val="600"/>
              </a:spcBef>
              <a:spcAft>
                <a:spcPts val="600"/>
              </a:spcAft>
              <a:buFont typeface="Arial" panose="020B0604020202020204" pitchFamily="34" charset="0"/>
              <a:buChar char="•"/>
            </a:pPr>
            <a:r>
              <a:rPr lang="en-US" altLang="zh-CN" sz="3600" dirty="0">
                <a:solidFill>
                  <a:srgbClr val="000000"/>
                </a:solidFill>
                <a:latin typeface="微软雅黑 Light" panose="020B0502040204020203" pitchFamily="34" charset="-122"/>
                <a:ea typeface="微软雅黑 Light" panose="020B0502040204020203" pitchFamily="34" charset="-122"/>
              </a:rPr>
              <a:t>Regularization</a:t>
            </a:r>
          </a:p>
          <a:p>
            <a:pPr marL="457200" indent="-457200">
              <a:spcBef>
                <a:spcPts val="600"/>
              </a:spcBef>
              <a:spcAft>
                <a:spcPts val="600"/>
              </a:spcAft>
              <a:buFont typeface="Arial" panose="020B0604020202020204" pitchFamily="34" charset="0"/>
              <a:buChar char="•"/>
            </a:pPr>
            <a:r>
              <a:rPr lang="zh-CN" altLang="en-US" sz="3600" dirty="0">
                <a:solidFill>
                  <a:srgbClr val="000000"/>
                </a:solidFill>
                <a:latin typeface="微软雅黑 Light" panose="020B0502040204020203" pitchFamily="34" charset="-122"/>
                <a:ea typeface="微软雅黑 Light" panose="020B0502040204020203" pitchFamily="34" charset="-122"/>
              </a:rPr>
              <a:t>规范化三角形尺寸，避免三角形大小相差太多</a:t>
            </a:r>
            <a:endParaRPr lang="en-US" altLang="zh-CN" sz="3600" dirty="0">
              <a:solidFill>
                <a:srgbClr val="000000"/>
              </a:solidFill>
              <a:latin typeface="微软雅黑 Light" panose="020B0502040204020203" pitchFamily="34" charset="-122"/>
              <a:ea typeface="微软雅黑 Light" panose="020B0502040204020203" pitchFamily="34" charset="-122"/>
            </a:endParaRPr>
          </a:p>
          <a:p>
            <a:pPr marL="457200" indent="-457200">
              <a:spcBef>
                <a:spcPts val="600"/>
              </a:spcBef>
              <a:spcAft>
                <a:spcPts val="600"/>
              </a:spcAft>
              <a:buFont typeface="Arial" panose="020B0604020202020204" pitchFamily="34" charset="0"/>
              <a:buChar char="•"/>
            </a:pPr>
            <a:r>
              <a:rPr lang="zh-CN" altLang="en-US" sz="3600" dirty="0">
                <a:solidFill>
                  <a:srgbClr val="000000"/>
                </a:solidFill>
                <a:latin typeface="微软雅黑 Light" panose="020B0502040204020203" pitchFamily="34" charset="-122"/>
                <a:ea typeface="微软雅黑 Light" panose="020B0502040204020203" pitchFamily="34" charset="-122"/>
              </a:rPr>
              <a:t>尽量让三角形规范化更像正三角形</a:t>
            </a:r>
            <a:endParaRPr lang="en-US" altLang="zh-CN" sz="3600" dirty="0">
              <a:solidFill>
                <a:srgbClr val="000000"/>
              </a:solidFill>
              <a:latin typeface="微软雅黑 Light" panose="020B0502040204020203" pitchFamily="34" charset="-122"/>
              <a:ea typeface="微软雅黑 Light" panose="020B0502040204020203" pitchFamily="34" charset="-122"/>
            </a:endParaRPr>
          </a:p>
        </p:txBody>
      </p:sp>
      <p:pic>
        <p:nvPicPr>
          <p:cNvPr id="18" name="图片 17"/>
          <p:cNvPicPr>
            <a:picLocks noChangeAspect="1"/>
          </p:cNvPicPr>
          <p:nvPr/>
        </p:nvPicPr>
        <p:blipFill>
          <a:blip r:embed="rId4"/>
          <a:stretch>
            <a:fillRect/>
          </a:stretch>
        </p:blipFill>
        <p:spPr>
          <a:xfrm>
            <a:off x="13286478" y="3146304"/>
            <a:ext cx="10829925" cy="6038850"/>
          </a:xfrm>
          <a:prstGeom prst="rect">
            <a:avLst/>
          </a:prstGeom>
        </p:spPr>
      </p:pic>
    </p:spTree>
    <p:extLst>
      <p:ext uri="{BB962C8B-B14F-4D97-AF65-F5344CB8AC3E}">
        <p14:creationId xmlns:p14="http://schemas.microsoft.com/office/powerpoint/2010/main" val="941309034"/>
      </p:ext>
    </p:extLst>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show="0">
  <p:cSld>
    <p:bg>
      <p:bgPr>
        <a:solidFill>
          <a:srgbClr val="292929"/>
        </a:solidFill>
        <a:effectLst/>
      </p:bgPr>
    </p:bg>
    <p:spTree>
      <p:nvGrpSpPr>
        <p:cNvPr id="1" name=""/>
        <p:cNvGrpSpPr/>
        <p:nvPr/>
      </p:nvGrpSpPr>
      <p:grpSpPr>
        <a:xfrm>
          <a:off x="0" y="0"/>
          <a:ext cx="0" cy="0"/>
          <a:chOff x="0" y="0"/>
          <a:chExt cx="0" cy="0"/>
        </a:xfrm>
      </p:grpSpPr>
      <p:sp>
        <p:nvSpPr>
          <p:cNvPr id="44" name="You are the face that has changed my whole world. You are the face that I see everywhere I go. You are so beautiful to me that I can’t explain , Just like a green flower porcelain"/>
          <p:cNvSpPr txBox="1"/>
          <p:nvPr/>
        </p:nvSpPr>
        <p:spPr>
          <a:xfrm>
            <a:off x="4366159" y="7443589"/>
            <a:ext cx="15651686" cy="1025922"/>
          </a:xfrm>
          <a:prstGeom prst="rect">
            <a:avLst/>
          </a:prstGeom>
          <a:ln w="12700">
            <a:miter lim="400000"/>
          </a:ln>
        </p:spPr>
        <p:txBody>
          <a:bodyPr lIns="50800" tIns="50800" rIns="50800" bIns="50800" anchor="ctr">
            <a:spAutoFit/>
          </a:bodyPr>
          <a:lstStyle>
            <a:lvl1pPr>
              <a:defRPr sz="2400">
                <a:solidFill>
                  <a:srgbClr val="FFFFFF"/>
                </a:solidFill>
                <a:latin typeface="Helvetica"/>
                <a:ea typeface="Helvetica"/>
                <a:cs typeface="Helvetica"/>
                <a:sym typeface="Helvetica"/>
              </a:defRPr>
            </a:lvl1pPr>
          </a:lstStyle>
          <a:p>
            <a:pPr algn="ctr" defTabSz="825500" hangingPunct="0"/>
            <a:r>
              <a:rPr lang="zh-CN" altLang="en-US" sz="6000" dirty="0">
                <a:latin typeface="微软雅黑 Light" panose="020B0502040204020203" pitchFamily="34" charset="-122"/>
                <a:ea typeface="微软雅黑 Light" panose="020B0502040204020203" pitchFamily="34" charset="-122"/>
              </a:rPr>
              <a:t>贴图技术概述</a:t>
            </a:r>
            <a:endParaRPr lang="zh-CN" sz="6000" dirty="0">
              <a:latin typeface="微软雅黑 Light" panose="020B0502040204020203" pitchFamily="34" charset="-122"/>
              <a:ea typeface="微软雅黑 Light" panose="020B0502040204020203" pitchFamily="34" charset="-122"/>
            </a:endParaRPr>
          </a:p>
        </p:txBody>
      </p:sp>
      <p:sp>
        <p:nvSpPr>
          <p:cNvPr id="45" name="AEVER"/>
          <p:cNvSpPr txBox="1"/>
          <p:nvPr/>
        </p:nvSpPr>
        <p:spPr>
          <a:xfrm>
            <a:off x="9627213" y="5638703"/>
            <a:ext cx="5129609" cy="1333698"/>
          </a:xfrm>
          <a:prstGeom prst="rect">
            <a:avLst/>
          </a:prstGeom>
          <a:ln w="12700">
            <a:miter lim="400000"/>
          </a:ln>
        </p:spPr>
        <p:txBody>
          <a:bodyPr wrap="none" lIns="50800" tIns="50800" rIns="50800" bIns="50800" anchor="ctr">
            <a:spAutoFit/>
          </a:bodyPr>
          <a:lstStyle>
            <a:lvl1pPr>
              <a:defRPr sz="12000" b="1" spc="1800">
                <a:solidFill>
                  <a:srgbClr val="FFFC73"/>
                </a:solidFill>
                <a:latin typeface="Helvetica"/>
                <a:ea typeface="Helvetica"/>
                <a:cs typeface="Helvetica"/>
                <a:sym typeface="Helvetica"/>
              </a:defRPr>
            </a:lvl1pPr>
          </a:lstStyle>
          <a:p>
            <a:pPr algn="ctr" defTabSz="825500" hangingPunct="0"/>
            <a:r>
              <a:rPr lang="zh-CN" altLang="en-US" sz="8000" cap="all" dirty="0">
                <a:solidFill>
                  <a:srgbClr val="FFD966"/>
                </a:solidFill>
                <a:latin typeface="微软雅黑" panose="020B0503020204020204" pitchFamily="34" charset="-122"/>
                <a:ea typeface="微软雅黑" panose="020B0503020204020204" pitchFamily="34" charset="-122"/>
              </a:rPr>
              <a:t>第三部分</a:t>
            </a:r>
            <a:endParaRPr lang="zh-CN" sz="8000" cap="all" dirty="0">
              <a:solidFill>
                <a:srgbClr val="FFD966"/>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10130393"/>
      </p:ext>
    </p:extLst>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show="0">
  <p:cSld>
    <p:bg>
      <p:bgPr>
        <a:solidFill>
          <a:schemeClr val="bg2"/>
        </a:solidFill>
        <a:effectLst/>
      </p:bgPr>
    </p:bg>
    <p:spTree>
      <p:nvGrpSpPr>
        <p:cNvPr id="1" name=""/>
        <p:cNvGrpSpPr/>
        <p:nvPr/>
      </p:nvGrpSpPr>
      <p:grpSpPr>
        <a:xfrm>
          <a:off x="0" y="0"/>
          <a:ext cx="0" cy="0"/>
          <a:chOff x="0" y="0"/>
          <a:chExt cx="0" cy="0"/>
        </a:xfrm>
      </p:grpSpPr>
      <p:sp>
        <p:nvSpPr>
          <p:cNvPr id="19" name="Rectangle 2"/>
          <p:cNvSpPr/>
          <p:nvPr/>
        </p:nvSpPr>
        <p:spPr>
          <a:xfrm>
            <a:off x="12012113" y="0"/>
            <a:ext cx="12371885"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a:solidFill>
                <a:srgbClr val="FFFFFF"/>
              </a:solidFill>
              <a:ea typeface="Helvetica"/>
              <a:cs typeface="Helvetica"/>
              <a:sym typeface="Helvetica"/>
            </a:endParaRPr>
          </a:p>
        </p:txBody>
      </p:sp>
      <p:sp>
        <p:nvSpPr>
          <p:cNvPr id="3" name="AutoShape 2" descr="窥豹一斑_搜狗百科"/>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solidFill>
                <a:srgbClr val="27292E"/>
              </a:solidFill>
            </a:endParaRPr>
          </a:p>
        </p:txBody>
      </p:sp>
      <p:sp>
        <p:nvSpPr>
          <p:cNvPr id="9" name="AutoShape 4" descr="窥豹一斑_搜狗百科"/>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solidFill>
                <a:srgbClr val="27292E"/>
              </a:solidFill>
            </a:endParaRPr>
          </a:p>
        </p:txBody>
      </p:sp>
      <p:grpSp>
        <p:nvGrpSpPr>
          <p:cNvPr id="4" name="组合 3"/>
          <p:cNvGrpSpPr/>
          <p:nvPr/>
        </p:nvGrpSpPr>
        <p:grpSpPr>
          <a:xfrm>
            <a:off x="1323974" y="0"/>
            <a:ext cx="10706101" cy="13716000"/>
            <a:chOff x="10467974" y="26142"/>
            <a:chExt cx="14145068" cy="13716000"/>
          </a:xfrm>
        </p:grpSpPr>
        <p:sp>
          <p:nvSpPr>
            <p:cNvPr id="5" name="Rectangle"/>
            <p:cNvSpPr/>
            <p:nvPr/>
          </p:nvSpPr>
          <p:spPr>
            <a:xfrm>
              <a:off x="10467975" y="26142"/>
              <a:ext cx="14145067" cy="13716000"/>
            </a:xfrm>
            <a:prstGeom prst="rect">
              <a:avLst/>
            </a:prstGeom>
            <a:solidFill>
              <a:schemeClr val="bg1">
                <a:alpha val="80000"/>
              </a:schemeClr>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dirty="0">
                <a:solidFill>
                  <a:srgbClr val="FFFFFF"/>
                </a:solidFill>
                <a:ea typeface="Helvetica"/>
                <a:cs typeface="Helvetica"/>
                <a:sym typeface="Helvetica"/>
              </a:endParaRPr>
            </a:p>
          </p:txBody>
        </p:sp>
        <p:sp>
          <p:nvSpPr>
            <p:cNvPr id="6" name="Rectangle"/>
            <p:cNvSpPr/>
            <p:nvPr/>
          </p:nvSpPr>
          <p:spPr>
            <a:xfrm>
              <a:off x="10467974" y="3245592"/>
              <a:ext cx="8458201" cy="76200"/>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sz="3200">
                <a:solidFill>
                  <a:srgbClr val="FFFFFF"/>
                </a:solidFill>
                <a:latin typeface="方正姚体" panose="02010601030101010101" pitchFamily="2" charset="-122"/>
                <a:ea typeface="方正姚体" panose="02010601030101010101" pitchFamily="2" charset="-122"/>
                <a:cs typeface="Helvetica"/>
                <a:sym typeface="Helvetica"/>
              </a:endParaRPr>
            </a:p>
          </p:txBody>
        </p:sp>
      </p:grpSp>
      <p:pic>
        <p:nvPicPr>
          <p:cNvPr id="25" name="Picture 5" descr="C:\Users\ZhaoShuai\Desktop\UE5_Logo.jpgUE5_Logo"/>
          <p:cNvPicPr/>
          <p:nvPr/>
        </p:nvPicPr>
        <p:blipFill rotWithShape="1">
          <a:blip r:embed="rId3"/>
          <a:srcRect/>
          <a:stretch>
            <a:fillRect/>
          </a:stretch>
        </p:blipFill>
        <p:spPr>
          <a:xfrm>
            <a:off x="1478915" y="1835664"/>
            <a:ext cx="1310870" cy="1310640"/>
          </a:xfrm>
          <a:prstGeom prst="rect">
            <a:avLst/>
          </a:prstGeom>
        </p:spPr>
      </p:pic>
      <p:sp>
        <p:nvSpPr>
          <p:cNvPr id="12" name="The Picture slide"/>
          <p:cNvSpPr txBox="1"/>
          <p:nvPr/>
        </p:nvSpPr>
        <p:spPr>
          <a:xfrm>
            <a:off x="2914153" y="2023337"/>
            <a:ext cx="8973592" cy="1025922"/>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6000" kern="0" cap="all" dirty="0">
                <a:solidFill>
                  <a:srgbClr val="000000"/>
                </a:solidFill>
                <a:latin typeface="微软雅黑" panose="020B0503020204020204" pitchFamily="34" charset="-122"/>
                <a:ea typeface="微软雅黑" panose="020B0503020204020204" pitchFamily="34" charset="-122"/>
              </a:rPr>
              <a:t>纹理</a:t>
            </a:r>
            <a:endParaRPr lang="zh-CN" sz="6000" kern="0" cap="all" dirty="0">
              <a:solidFill>
                <a:srgbClr val="000000"/>
              </a:solidFill>
              <a:latin typeface="微软雅黑" panose="020B0503020204020204" pitchFamily="34" charset="-122"/>
              <a:ea typeface="微软雅黑" panose="020B0503020204020204" pitchFamily="34" charset="-122"/>
            </a:endParaRPr>
          </a:p>
        </p:txBody>
      </p:sp>
      <p:sp>
        <p:nvSpPr>
          <p:cNvPr id="13"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2134350" y="3996728"/>
            <a:ext cx="9461905" cy="4134465"/>
          </a:xfrm>
          <a:prstGeom prst="rect">
            <a:avLst/>
          </a:prstGeom>
          <a:ln w="12700">
            <a:miter lim="400000"/>
          </a:ln>
        </p:spPr>
        <p:txBody>
          <a:bodyPr wrap="square" lIns="50800" tIns="50800" rIns="50800" bIns="50800" anchor="t">
            <a:spAutoFit/>
          </a:bodyPr>
          <a:lstStyle>
            <a:lvl1pPr algn="l">
              <a:defRPr sz="2400">
                <a:latin typeface="Helvetica"/>
                <a:ea typeface="Helvetica"/>
                <a:cs typeface="Helvetica"/>
                <a:sym typeface="Helvetica"/>
              </a:defRPr>
            </a:lvl1pPr>
          </a:lstStyle>
          <a:p>
            <a:pPr marL="457200" indent="-457200">
              <a:spcBef>
                <a:spcPts val="600"/>
              </a:spcBef>
              <a:spcAft>
                <a:spcPts val="600"/>
              </a:spcAft>
              <a:buFont typeface="Arial" panose="020B0604020202020204" pitchFamily="34" charset="0"/>
              <a:buChar char="•"/>
            </a:pPr>
            <a:r>
              <a:rPr lang="zh-CN" altLang="en-US" sz="3600" dirty="0">
                <a:solidFill>
                  <a:srgbClr val="000000"/>
                </a:solidFill>
                <a:latin typeface="微软雅黑 Light" panose="020B0502040204020203" pitchFamily="34" charset="-122"/>
                <a:ea typeface="微软雅黑 Light" panose="020B0502040204020203" pitchFamily="34" charset="-122"/>
              </a:rPr>
              <a:t>三维物体的表面都可以展开成一个二维纹理，三维物体上的任何一个点，都会对应二维纹理的一个贴图位置，我们把这种映射关系又叫纹理映射。</a:t>
            </a:r>
            <a:endParaRPr lang="en-US" altLang="zh-CN" sz="3600" dirty="0">
              <a:solidFill>
                <a:srgbClr val="000000"/>
              </a:solidFill>
              <a:latin typeface="微软雅黑 Light" panose="020B0502040204020203" pitchFamily="34" charset="-122"/>
              <a:ea typeface="微软雅黑 Light" panose="020B0502040204020203" pitchFamily="34" charset="-122"/>
            </a:endParaRPr>
          </a:p>
          <a:p>
            <a:pPr marL="457200" indent="-457200">
              <a:spcBef>
                <a:spcPts val="600"/>
              </a:spcBef>
              <a:spcAft>
                <a:spcPts val="600"/>
              </a:spcAft>
              <a:buFont typeface="Arial" panose="020B0604020202020204" pitchFamily="34" charset="0"/>
              <a:buChar char="•"/>
            </a:pPr>
            <a:r>
              <a:rPr lang="zh-CN" altLang="en-US" sz="3600" dirty="0">
                <a:solidFill>
                  <a:srgbClr val="000000"/>
                </a:solidFill>
                <a:latin typeface="微软雅黑 Light" panose="020B0502040204020203" pitchFamily="34" charset="-122"/>
                <a:ea typeface="微软雅黑 Light" panose="020B0502040204020203" pitchFamily="34" charset="-122"/>
              </a:rPr>
              <a:t>纹理坐标：使用</a:t>
            </a:r>
            <a:r>
              <a:rPr lang="en-US" altLang="zh-CN" sz="3600" dirty="0">
                <a:solidFill>
                  <a:srgbClr val="000000"/>
                </a:solidFill>
                <a:latin typeface="微软雅黑 Light" panose="020B0502040204020203" pitchFamily="34" charset="-122"/>
                <a:ea typeface="微软雅黑 Light" panose="020B0502040204020203" pitchFamily="34" charset="-122"/>
              </a:rPr>
              <a:t>u, v</a:t>
            </a:r>
            <a:r>
              <a:rPr lang="zh-CN" altLang="en-US" sz="3600" dirty="0">
                <a:solidFill>
                  <a:srgbClr val="000000"/>
                </a:solidFill>
                <a:latin typeface="微软雅黑 Light" panose="020B0502040204020203" pitchFamily="34" charset="-122"/>
                <a:ea typeface="微软雅黑 Light" panose="020B0502040204020203" pitchFamily="34" charset="-122"/>
              </a:rPr>
              <a:t>两个归一化的数值来表示坐标， 坐标范围从纹理左下角（</a:t>
            </a:r>
            <a:r>
              <a:rPr lang="en-US" altLang="zh-CN" sz="3600" dirty="0">
                <a:solidFill>
                  <a:srgbClr val="000000"/>
                </a:solidFill>
                <a:latin typeface="微软雅黑 Light" panose="020B0502040204020203" pitchFamily="34" charset="-122"/>
                <a:ea typeface="微软雅黑 Light" panose="020B0502040204020203" pitchFamily="34" charset="-122"/>
              </a:rPr>
              <a:t>0</a:t>
            </a:r>
            <a:r>
              <a:rPr lang="zh-CN" altLang="en-US" sz="3600" dirty="0">
                <a:solidFill>
                  <a:srgbClr val="000000"/>
                </a:solidFill>
                <a:latin typeface="微软雅黑 Light" panose="020B0502040204020203" pitchFamily="34" charset="-122"/>
                <a:ea typeface="微软雅黑 Light" panose="020B0502040204020203" pitchFamily="34" charset="-122"/>
              </a:rPr>
              <a:t>，</a:t>
            </a:r>
            <a:r>
              <a:rPr lang="en-US" altLang="zh-CN" sz="3600" dirty="0">
                <a:solidFill>
                  <a:srgbClr val="000000"/>
                </a:solidFill>
                <a:latin typeface="微软雅黑 Light" panose="020B0502040204020203" pitchFamily="34" charset="-122"/>
                <a:ea typeface="微软雅黑 Light" panose="020B0502040204020203" pitchFamily="34" charset="-122"/>
              </a:rPr>
              <a:t>0</a:t>
            </a:r>
            <a:r>
              <a:rPr lang="zh-CN" altLang="en-US" sz="3600" dirty="0">
                <a:solidFill>
                  <a:srgbClr val="000000"/>
                </a:solidFill>
                <a:latin typeface="微软雅黑 Light" panose="020B0502040204020203" pitchFamily="34" charset="-122"/>
                <a:ea typeface="微软雅黑 Light" panose="020B0502040204020203" pitchFamily="34" charset="-122"/>
              </a:rPr>
              <a:t>）至右上角（</a:t>
            </a:r>
            <a:r>
              <a:rPr lang="en-US" altLang="zh-CN" sz="3600" dirty="0">
                <a:solidFill>
                  <a:srgbClr val="000000"/>
                </a:solidFill>
                <a:latin typeface="微软雅黑 Light" panose="020B0502040204020203" pitchFamily="34" charset="-122"/>
                <a:ea typeface="微软雅黑 Light" panose="020B0502040204020203" pitchFamily="34" charset="-122"/>
              </a:rPr>
              <a:t>1</a:t>
            </a:r>
            <a:r>
              <a:rPr lang="zh-CN" altLang="en-US" sz="3600" dirty="0">
                <a:solidFill>
                  <a:srgbClr val="000000"/>
                </a:solidFill>
                <a:latin typeface="微软雅黑 Light" panose="020B0502040204020203" pitchFamily="34" charset="-122"/>
                <a:ea typeface="微软雅黑 Light" panose="020B0502040204020203" pitchFamily="34" charset="-122"/>
              </a:rPr>
              <a:t>，</a:t>
            </a:r>
            <a:r>
              <a:rPr lang="en-US" altLang="zh-CN" sz="3600" dirty="0">
                <a:solidFill>
                  <a:srgbClr val="000000"/>
                </a:solidFill>
                <a:latin typeface="微软雅黑 Light" panose="020B0502040204020203" pitchFamily="34" charset="-122"/>
                <a:ea typeface="微软雅黑 Light" panose="020B0502040204020203" pitchFamily="34" charset="-122"/>
              </a:rPr>
              <a:t>1</a:t>
            </a:r>
            <a:r>
              <a:rPr lang="zh-CN" altLang="en-US" sz="3600" dirty="0">
                <a:solidFill>
                  <a:srgbClr val="000000"/>
                </a:solidFill>
                <a:latin typeface="微软雅黑 Light" panose="020B0502040204020203" pitchFamily="34" charset="-122"/>
                <a:ea typeface="微软雅黑 Light" panose="020B0502040204020203" pitchFamily="34" charset="-122"/>
              </a:rPr>
              <a:t>）</a:t>
            </a:r>
            <a:endParaRPr lang="zh-CN" sz="3600" dirty="0">
              <a:solidFill>
                <a:srgbClr val="000000"/>
              </a:solidFill>
              <a:latin typeface="微软雅黑 Light" panose="020B0502040204020203" pitchFamily="34" charset="-122"/>
              <a:ea typeface="微软雅黑 Light" panose="020B0502040204020203" pitchFamily="34" charset="-122"/>
            </a:endParaRPr>
          </a:p>
        </p:txBody>
      </p:sp>
      <p:pic>
        <p:nvPicPr>
          <p:cNvPr id="14" name="图片 13"/>
          <p:cNvPicPr>
            <a:picLocks noChangeAspect="1"/>
          </p:cNvPicPr>
          <p:nvPr/>
        </p:nvPicPr>
        <p:blipFill>
          <a:blip r:embed="rId4"/>
          <a:stretch>
            <a:fillRect/>
          </a:stretch>
        </p:blipFill>
        <p:spPr>
          <a:xfrm>
            <a:off x="12030075" y="1023937"/>
            <a:ext cx="12353925" cy="4543425"/>
          </a:xfrm>
          <a:prstGeom prst="rect">
            <a:avLst/>
          </a:prstGeom>
        </p:spPr>
      </p:pic>
      <p:pic>
        <p:nvPicPr>
          <p:cNvPr id="16" name="图片 15"/>
          <p:cNvPicPr>
            <a:picLocks noChangeAspect="1"/>
          </p:cNvPicPr>
          <p:nvPr/>
        </p:nvPicPr>
        <p:blipFill>
          <a:blip r:embed="rId5"/>
          <a:stretch>
            <a:fillRect/>
          </a:stretch>
        </p:blipFill>
        <p:spPr>
          <a:xfrm>
            <a:off x="12277724" y="5940366"/>
            <a:ext cx="11858625" cy="6781800"/>
          </a:xfrm>
          <a:prstGeom prst="rect">
            <a:avLst/>
          </a:prstGeom>
        </p:spPr>
      </p:pic>
    </p:spTree>
    <p:extLst>
      <p:ext uri="{BB962C8B-B14F-4D97-AF65-F5344CB8AC3E}">
        <p14:creationId xmlns:p14="http://schemas.microsoft.com/office/powerpoint/2010/main" val="668087350"/>
      </p:ext>
    </p:extLst>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show="0">
  <p:cSld>
    <p:bg>
      <p:bgPr>
        <a:solidFill>
          <a:schemeClr val="bg2"/>
        </a:solidFill>
        <a:effectLst/>
      </p:bgPr>
    </p:bg>
    <p:spTree>
      <p:nvGrpSpPr>
        <p:cNvPr id="1" name=""/>
        <p:cNvGrpSpPr/>
        <p:nvPr/>
      </p:nvGrpSpPr>
      <p:grpSpPr>
        <a:xfrm>
          <a:off x="0" y="0"/>
          <a:ext cx="0" cy="0"/>
          <a:chOff x="0" y="0"/>
          <a:chExt cx="0" cy="0"/>
        </a:xfrm>
      </p:grpSpPr>
      <p:sp>
        <p:nvSpPr>
          <p:cNvPr id="19" name="Rectangle 2"/>
          <p:cNvSpPr/>
          <p:nvPr/>
        </p:nvSpPr>
        <p:spPr>
          <a:xfrm>
            <a:off x="12030075" y="0"/>
            <a:ext cx="12353923"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a:solidFill>
                <a:srgbClr val="FFFFFF"/>
              </a:solidFill>
              <a:ea typeface="Helvetica"/>
              <a:cs typeface="Helvetica"/>
              <a:sym typeface="Helvetica"/>
            </a:endParaRPr>
          </a:p>
        </p:txBody>
      </p:sp>
      <p:sp>
        <p:nvSpPr>
          <p:cNvPr id="3" name="AutoShape 2" descr="窥豹一斑_搜狗百科"/>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solidFill>
                <a:srgbClr val="27292E"/>
              </a:solidFill>
            </a:endParaRPr>
          </a:p>
        </p:txBody>
      </p:sp>
      <p:sp>
        <p:nvSpPr>
          <p:cNvPr id="9" name="AutoShape 4" descr="窥豹一斑_搜狗百科"/>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solidFill>
                <a:srgbClr val="27292E"/>
              </a:solidFill>
            </a:endParaRPr>
          </a:p>
        </p:txBody>
      </p:sp>
      <p:grpSp>
        <p:nvGrpSpPr>
          <p:cNvPr id="4" name="组合 3"/>
          <p:cNvGrpSpPr/>
          <p:nvPr/>
        </p:nvGrpSpPr>
        <p:grpSpPr>
          <a:xfrm>
            <a:off x="1323974" y="0"/>
            <a:ext cx="10706101" cy="13716000"/>
            <a:chOff x="10467974" y="26142"/>
            <a:chExt cx="14145068" cy="13716000"/>
          </a:xfrm>
        </p:grpSpPr>
        <p:sp>
          <p:nvSpPr>
            <p:cNvPr id="5" name="Rectangle"/>
            <p:cNvSpPr/>
            <p:nvPr/>
          </p:nvSpPr>
          <p:spPr>
            <a:xfrm>
              <a:off x="10467975" y="26142"/>
              <a:ext cx="14145067" cy="13716000"/>
            </a:xfrm>
            <a:prstGeom prst="rect">
              <a:avLst/>
            </a:prstGeom>
            <a:solidFill>
              <a:schemeClr val="bg1">
                <a:alpha val="80000"/>
              </a:schemeClr>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dirty="0">
                <a:solidFill>
                  <a:srgbClr val="FFFFFF"/>
                </a:solidFill>
                <a:ea typeface="Helvetica"/>
                <a:cs typeface="Helvetica"/>
                <a:sym typeface="Helvetica"/>
              </a:endParaRPr>
            </a:p>
          </p:txBody>
        </p:sp>
        <p:sp>
          <p:nvSpPr>
            <p:cNvPr id="6" name="Rectangle"/>
            <p:cNvSpPr/>
            <p:nvPr/>
          </p:nvSpPr>
          <p:spPr>
            <a:xfrm>
              <a:off x="10467974" y="3245592"/>
              <a:ext cx="8458201" cy="76200"/>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sz="3200">
                <a:solidFill>
                  <a:srgbClr val="FFFFFF"/>
                </a:solidFill>
                <a:latin typeface="方正姚体" panose="02010601030101010101" pitchFamily="2" charset="-122"/>
                <a:ea typeface="方正姚体" panose="02010601030101010101" pitchFamily="2" charset="-122"/>
                <a:cs typeface="Helvetica"/>
                <a:sym typeface="Helvetica"/>
              </a:endParaRPr>
            </a:p>
          </p:txBody>
        </p:sp>
      </p:grpSp>
      <p:pic>
        <p:nvPicPr>
          <p:cNvPr id="25" name="Picture 5" descr="C:\Users\ZhaoShuai\Desktop\UE5_Logo.jpgUE5_Logo"/>
          <p:cNvPicPr/>
          <p:nvPr/>
        </p:nvPicPr>
        <p:blipFill rotWithShape="1">
          <a:blip r:embed="rId3"/>
          <a:srcRect/>
          <a:stretch>
            <a:fillRect/>
          </a:stretch>
        </p:blipFill>
        <p:spPr>
          <a:xfrm>
            <a:off x="1478915" y="1835664"/>
            <a:ext cx="1310870" cy="1310640"/>
          </a:xfrm>
          <a:prstGeom prst="rect">
            <a:avLst/>
          </a:prstGeom>
        </p:spPr>
      </p:pic>
      <p:pic>
        <p:nvPicPr>
          <p:cNvPr id="15" name="图片 14"/>
          <p:cNvPicPr>
            <a:picLocks noChangeAspect="1"/>
          </p:cNvPicPr>
          <p:nvPr/>
        </p:nvPicPr>
        <p:blipFill>
          <a:blip r:embed="rId4"/>
          <a:stretch>
            <a:fillRect/>
          </a:stretch>
        </p:blipFill>
        <p:spPr>
          <a:xfrm>
            <a:off x="12185015" y="312738"/>
            <a:ext cx="11934825" cy="6877050"/>
          </a:xfrm>
          <a:prstGeom prst="rect">
            <a:avLst/>
          </a:prstGeom>
        </p:spPr>
      </p:pic>
      <p:pic>
        <p:nvPicPr>
          <p:cNvPr id="17" name="图片 16"/>
          <p:cNvPicPr>
            <a:picLocks noChangeAspect="1"/>
          </p:cNvPicPr>
          <p:nvPr/>
        </p:nvPicPr>
        <p:blipFill>
          <a:blip r:embed="rId5"/>
          <a:stretch>
            <a:fillRect/>
          </a:stretch>
        </p:blipFill>
        <p:spPr>
          <a:xfrm>
            <a:off x="12223114" y="7189788"/>
            <a:ext cx="11858625" cy="6096000"/>
          </a:xfrm>
          <a:prstGeom prst="rect">
            <a:avLst/>
          </a:prstGeom>
        </p:spPr>
      </p:pic>
      <p:sp>
        <p:nvSpPr>
          <p:cNvPr id="18" name="The Picture slide"/>
          <p:cNvSpPr txBox="1"/>
          <p:nvPr/>
        </p:nvSpPr>
        <p:spPr>
          <a:xfrm>
            <a:off x="2863444" y="1978023"/>
            <a:ext cx="8973592" cy="1025922"/>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6000" kern="0" cap="all" dirty="0">
                <a:solidFill>
                  <a:srgbClr val="000000"/>
                </a:solidFill>
                <a:latin typeface="微软雅黑" panose="020B0503020204020204" pitchFamily="34" charset="-122"/>
                <a:ea typeface="微软雅黑" panose="020B0503020204020204" pitchFamily="34" charset="-122"/>
              </a:rPr>
              <a:t>重心坐标</a:t>
            </a:r>
            <a:endParaRPr lang="zh-CN" sz="6000" kern="0" cap="all" dirty="0">
              <a:solidFill>
                <a:srgbClr val="000000"/>
              </a:solidFill>
              <a:latin typeface="微软雅黑" panose="020B0503020204020204" pitchFamily="34" charset="-122"/>
              <a:ea typeface="微软雅黑" panose="020B0503020204020204" pitchFamily="34" charset="-122"/>
            </a:endParaRPr>
          </a:p>
        </p:txBody>
      </p:sp>
      <p:sp>
        <p:nvSpPr>
          <p:cNvPr id="20"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2134350" y="4159320"/>
            <a:ext cx="8509002" cy="5396349"/>
          </a:xfrm>
          <a:prstGeom prst="rect">
            <a:avLst/>
          </a:prstGeom>
          <a:ln w="12700">
            <a:miter lim="400000"/>
          </a:ln>
        </p:spPr>
        <p:txBody>
          <a:bodyPr lIns="50800" tIns="50800" rIns="50800" bIns="50800" anchor="t">
            <a:spAutoFit/>
          </a:bodyPr>
          <a:lstStyle>
            <a:lvl1pPr algn="l">
              <a:defRPr sz="2400">
                <a:latin typeface="Helvetica"/>
                <a:ea typeface="Helvetica"/>
                <a:cs typeface="Helvetica"/>
                <a:sym typeface="Helvetica"/>
              </a:defRPr>
            </a:lvl1pPr>
          </a:lstStyle>
          <a:p>
            <a:pPr marL="457200" indent="-457200">
              <a:spcBef>
                <a:spcPts val="600"/>
              </a:spcBef>
              <a:spcAft>
                <a:spcPts val="600"/>
              </a:spcAft>
              <a:buFont typeface="Arial" panose="020B0604020202020204" pitchFamily="34" charset="0"/>
              <a:buChar char="•"/>
            </a:pPr>
            <a:r>
              <a:rPr lang="zh-CN" altLang="en-US" sz="3600" dirty="0">
                <a:solidFill>
                  <a:srgbClr val="000000"/>
                </a:solidFill>
                <a:latin typeface="微软雅黑 Light" panose="020B0502040204020203" pitchFamily="34" charset="-122"/>
                <a:ea typeface="微软雅黑 Light" panose="020B0502040204020203" pitchFamily="34" charset="-122"/>
              </a:rPr>
              <a:t>重心坐标：坐标系定义在三角形上，使三角形内部任意的点都可以用三角形三个顶点的线性组合来表示。</a:t>
            </a:r>
            <a:endParaRPr lang="en-US" altLang="zh-CN" sz="3600" dirty="0">
              <a:solidFill>
                <a:srgbClr val="000000"/>
              </a:solidFill>
              <a:latin typeface="微软雅黑 Light" panose="020B0502040204020203" pitchFamily="34" charset="-122"/>
              <a:ea typeface="微软雅黑 Light" panose="020B0502040204020203" pitchFamily="34" charset="-122"/>
            </a:endParaRPr>
          </a:p>
          <a:p>
            <a:pPr marL="457200" indent="-457200">
              <a:spcBef>
                <a:spcPts val="600"/>
              </a:spcBef>
              <a:spcAft>
                <a:spcPts val="600"/>
              </a:spcAft>
              <a:buFont typeface="Arial" panose="020B0604020202020204" pitchFamily="34" charset="0"/>
              <a:buChar char="•"/>
            </a:pPr>
            <a:r>
              <a:rPr lang="zh-CN" altLang="en-US" sz="3600" dirty="0">
                <a:solidFill>
                  <a:srgbClr val="000000"/>
                </a:solidFill>
                <a:latin typeface="微软雅黑 Light" panose="020B0502040204020203" pitchFamily="34" charset="-122"/>
                <a:ea typeface="微软雅黑 Light" panose="020B0502040204020203" pitchFamily="34" charset="-122"/>
              </a:rPr>
              <a:t>因为重心坐标满足和为</a:t>
            </a:r>
            <a:r>
              <a:rPr lang="en-US" altLang="zh-CN" sz="3600" dirty="0">
                <a:solidFill>
                  <a:srgbClr val="000000"/>
                </a:solidFill>
                <a:latin typeface="微软雅黑 Light" panose="020B0502040204020203" pitchFamily="34" charset="-122"/>
                <a:ea typeface="微软雅黑 Light" panose="020B0502040204020203" pitchFamily="34" charset="-122"/>
              </a:rPr>
              <a:t>1</a:t>
            </a:r>
            <a:r>
              <a:rPr lang="zh-CN" altLang="en-US" sz="3600" dirty="0">
                <a:solidFill>
                  <a:srgbClr val="000000"/>
                </a:solidFill>
                <a:latin typeface="微软雅黑 Light" panose="020B0502040204020203" pitchFamily="34" charset="-122"/>
                <a:ea typeface="微软雅黑 Light" panose="020B0502040204020203" pitchFamily="34" charset="-122"/>
              </a:rPr>
              <a:t>， 因此可以通过面积比求出来。</a:t>
            </a:r>
            <a:endParaRPr lang="en-US" altLang="zh-CN" sz="3600" dirty="0">
              <a:solidFill>
                <a:srgbClr val="000000"/>
              </a:solidFill>
              <a:latin typeface="微软雅黑 Light" panose="020B0502040204020203" pitchFamily="34" charset="-122"/>
              <a:ea typeface="微软雅黑 Light" panose="020B0502040204020203" pitchFamily="34" charset="-122"/>
            </a:endParaRPr>
          </a:p>
          <a:p>
            <a:pPr marL="457200" indent="-457200">
              <a:spcBef>
                <a:spcPts val="600"/>
              </a:spcBef>
              <a:spcAft>
                <a:spcPts val="600"/>
              </a:spcAft>
              <a:buFont typeface="Arial" panose="020B0604020202020204" pitchFamily="34" charset="0"/>
              <a:buChar char="•"/>
            </a:pPr>
            <a:r>
              <a:rPr lang="zh-CN" altLang="en-US" sz="3600" dirty="0">
                <a:solidFill>
                  <a:srgbClr val="000000"/>
                </a:solidFill>
                <a:latin typeface="微软雅黑 Light" panose="020B0502040204020203" pitchFamily="34" charset="-122"/>
                <a:ea typeface="微软雅黑 Light" panose="020B0502040204020203" pitchFamily="34" charset="-122"/>
              </a:rPr>
              <a:t>三角形内部任意一个点的属性（</a:t>
            </a:r>
            <a:r>
              <a:rPr lang="en-US" altLang="zh-CN" sz="3600" dirty="0">
                <a:solidFill>
                  <a:srgbClr val="000000"/>
                </a:solidFill>
                <a:latin typeface="微软雅黑 Light" panose="020B0502040204020203" pitchFamily="34" charset="-122"/>
                <a:ea typeface="微软雅黑 Light" panose="020B0502040204020203" pitchFamily="34" charset="-122"/>
              </a:rPr>
              <a:t>position, color, normal..</a:t>
            </a:r>
            <a:r>
              <a:rPr lang="zh-CN" altLang="en-US" sz="3600" dirty="0">
                <a:solidFill>
                  <a:srgbClr val="000000"/>
                </a:solidFill>
                <a:latin typeface="微软雅黑 Light" panose="020B0502040204020203" pitchFamily="34" charset="-122"/>
                <a:ea typeface="微软雅黑 Light" panose="020B0502040204020203" pitchFamily="34" charset="-122"/>
              </a:rPr>
              <a:t>）都可以用重心坐标和三角形顶点相应属性的线性组合来表示。</a:t>
            </a:r>
            <a:endParaRPr lang="en-US" altLang="zh-CN" sz="3600" dirty="0">
              <a:solidFill>
                <a:srgbClr val="000000"/>
              </a:solidFill>
              <a:latin typeface="微软雅黑 Light" panose="020B0502040204020203" pitchFamily="34" charset="-122"/>
              <a:ea typeface="微软雅黑 Light" panose="020B0502040204020203" pitchFamily="34" charset="-122"/>
            </a:endParaRPr>
          </a:p>
        </p:txBody>
      </p:sp>
    </p:spTree>
    <p:extLst>
      <p:ext uri="{BB962C8B-B14F-4D97-AF65-F5344CB8AC3E}">
        <p14:creationId xmlns:p14="http://schemas.microsoft.com/office/powerpoint/2010/main" val="3569212146"/>
      </p:ext>
    </p:extLst>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show="0">
  <p:cSld>
    <p:bg>
      <p:bgPr>
        <a:solidFill>
          <a:schemeClr val="bg2"/>
        </a:solidFill>
        <a:effectLst/>
      </p:bgPr>
    </p:bg>
    <p:spTree>
      <p:nvGrpSpPr>
        <p:cNvPr id="1" name=""/>
        <p:cNvGrpSpPr/>
        <p:nvPr/>
      </p:nvGrpSpPr>
      <p:grpSpPr>
        <a:xfrm>
          <a:off x="0" y="0"/>
          <a:ext cx="0" cy="0"/>
          <a:chOff x="0" y="0"/>
          <a:chExt cx="0" cy="0"/>
        </a:xfrm>
      </p:grpSpPr>
      <p:sp>
        <p:nvSpPr>
          <p:cNvPr id="19" name="Rectangle 2"/>
          <p:cNvSpPr/>
          <p:nvPr/>
        </p:nvSpPr>
        <p:spPr>
          <a:xfrm>
            <a:off x="12030075" y="0"/>
            <a:ext cx="12353923"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a:solidFill>
                <a:srgbClr val="FFFFFF"/>
              </a:solidFill>
              <a:ea typeface="Helvetica"/>
              <a:cs typeface="Helvetica"/>
              <a:sym typeface="Helvetica"/>
            </a:endParaRPr>
          </a:p>
        </p:txBody>
      </p:sp>
      <p:sp>
        <p:nvSpPr>
          <p:cNvPr id="3" name="AutoShape 2" descr="窥豹一斑_搜狗百科"/>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solidFill>
                <a:srgbClr val="27292E"/>
              </a:solidFill>
            </a:endParaRPr>
          </a:p>
        </p:txBody>
      </p:sp>
      <p:sp>
        <p:nvSpPr>
          <p:cNvPr id="9" name="AutoShape 4" descr="窥豹一斑_搜狗百科"/>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solidFill>
                <a:srgbClr val="27292E"/>
              </a:solidFill>
            </a:endParaRPr>
          </a:p>
        </p:txBody>
      </p:sp>
      <p:grpSp>
        <p:nvGrpSpPr>
          <p:cNvPr id="4" name="组合 3"/>
          <p:cNvGrpSpPr/>
          <p:nvPr/>
        </p:nvGrpSpPr>
        <p:grpSpPr>
          <a:xfrm>
            <a:off x="1323974" y="0"/>
            <a:ext cx="10706101" cy="13716000"/>
            <a:chOff x="10467974" y="26142"/>
            <a:chExt cx="14145068" cy="13716000"/>
          </a:xfrm>
        </p:grpSpPr>
        <p:sp>
          <p:nvSpPr>
            <p:cNvPr id="5" name="Rectangle"/>
            <p:cNvSpPr/>
            <p:nvPr/>
          </p:nvSpPr>
          <p:spPr>
            <a:xfrm>
              <a:off x="10467975" y="26142"/>
              <a:ext cx="14145067" cy="13716000"/>
            </a:xfrm>
            <a:prstGeom prst="rect">
              <a:avLst/>
            </a:prstGeom>
            <a:solidFill>
              <a:schemeClr val="bg1">
                <a:alpha val="80000"/>
              </a:schemeClr>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dirty="0">
                <a:solidFill>
                  <a:srgbClr val="FFFFFF"/>
                </a:solidFill>
                <a:ea typeface="Helvetica"/>
                <a:cs typeface="Helvetica"/>
                <a:sym typeface="Helvetica"/>
              </a:endParaRPr>
            </a:p>
          </p:txBody>
        </p:sp>
        <p:sp>
          <p:nvSpPr>
            <p:cNvPr id="6" name="Rectangle"/>
            <p:cNvSpPr/>
            <p:nvPr/>
          </p:nvSpPr>
          <p:spPr>
            <a:xfrm>
              <a:off x="10467974" y="3245592"/>
              <a:ext cx="8458201" cy="76200"/>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sz="3200">
                <a:solidFill>
                  <a:srgbClr val="FFFFFF"/>
                </a:solidFill>
                <a:latin typeface="方正姚体" panose="02010601030101010101" pitchFamily="2" charset="-122"/>
                <a:ea typeface="方正姚体" panose="02010601030101010101" pitchFamily="2" charset="-122"/>
                <a:cs typeface="Helvetica"/>
                <a:sym typeface="Helvetica"/>
              </a:endParaRPr>
            </a:p>
          </p:txBody>
        </p:sp>
      </p:grpSp>
      <p:pic>
        <p:nvPicPr>
          <p:cNvPr id="25" name="Picture 5" descr="C:\Users\ZhaoShuai\Desktop\UE5_Logo.jpgUE5_Logo"/>
          <p:cNvPicPr/>
          <p:nvPr/>
        </p:nvPicPr>
        <p:blipFill rotWithShape="1">
          <a:blip r:embed="rId3"/>
          <a:srcRect/>
          <a:stretch>
            <a:fillRect/>
          </a:stretch>
        </p:blipFill>
        <p:spPr>
          <a:xfrm>
            <a:off x="1478915" y="1835664"/>
            <a:ext cx="1310870" cy="1310640"/>
          </a:xfrm>
          <a:prstGeom prst="rect">
            <a:avLst/>
          </a:prstGeom>
        </p:spPr>
      </p:pic>
      <p:sp>
        <p:nvSpPr>
          <p:cNvPr id="13" name="The Picture slide"/>
          <p:cNvSpPr txBox="1"/>
          <p:nvPr/>
        </p:nvSpPr>
        <p:spPr>
          <a:xfrm>
            <a:off x="2901543" y="1978023"/>
            <a:ext cx="8973592" cy="1025922"/>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6000" kern="0" cap="all" dirty="0">
                <a:solidFill>
                  <a:srgbClr val="000000"/>
                </a:solidFill>
                <a:latin typeface="微软雅黑" panose="020B0503020204020204" pitchFamily="34" charset="-122"/>
                <a:ea typeface="微软雅黑" panose="020B0503020204020204" pitchFamily="34" charset="-122"/>
              </a:rPr>
              <a:t>纹理过滤</a:t>
            </a:r>
            <a:endParaRPr lang="zh-CN" sz="6000" kern="0" cap="all" dirty="0">
              <a:solidFill>
                <a:srgbClr val="000000"/>
              </a:solidFill>
              <a:latin typeface="微软雅黑" panose="020B0503020204020204" pitchFamily="34" charset="-122"/>
              <a:ea typeface="微软雅黑" panose="020B0503020204020204" pitchFamily="34" charset="-122"/>
            </a:endParaRPr>
          </a:p>
        </p:txBody>
      </p:sp>
      <p:sp>
        <p:nvSpPr>
          <p:cNvPr id="14"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2172449" y="4301679"/>
            <a:ext cx="8509002" cy="5457904"/>
          </a:xfrm>
          <a:prstGeom prst="rect">
            <a:avLst/>
          </a:prstGeom>
          <a:ln w="12700">
            <a:miter lim="400000"/>
          </a:ln>
        </p:spPr>
        <p:txBody>
          <a:bodyPr lIns="50800" tIns="50800" rIns="50800" bIns="50800" anchor="t">
            <a:spAutoFit/>
          </a:bodyPr>
          <a:lstStyle>
            <a:lvl1pPr algn="l">
              <a:defRPr sz="2400">
                <a:latin typeface="Helvetica"/>
                <a:ea typeface="Helvetica"/>
                <a:cs typeface="Helvetica"/>
                <a:sym typeface="Helvetica"/>
              </a:defRPr>
            </a:lvl1pPr>
          </a:lstStyle>
          <a:p>
            <a:pPr marL="457200" indent="-457200">
              <a:spcBef>
                <a:spcPts val="600"/>
              </a:spcBef>
              <a:spcAft>
                <a:spcPts val="600"/>
              </a:spcAft>
              <a:buFont typeface="Arial" panose="020B0604020202020204" pitchFamily="34" charset="0"/>
              <a:buChar char="•"/>
            </a:pPr>
            <a:r>
              <a:rPr lang="zh-CN" altLang="en-US" sz="3600" dirty="0">
                <a:solidFill>
                  <a:srgbClr val="000000"/>
                </a:solidFill>
                <a:latin typeface="微软雅黑 Light" panose="020B0502040204020203" pitchFamily="34" charset="-122"/>
                <a:ea typeface="微软雅黑 Light" panose="020B0502040204020203" pitchFamily="34" charset="-122"/>
              </a:rPr>
              <a:t>重心坐标</a:t>
            </a:r>
            <a:r>
              <a:rPr lang="en-US" altLang="zh-CN" sz="3600" dirty="0">
                <a:solidFill>
                  <a:srgbClr val="000000"/>
                </a:solidFill>
                <a:latin typeface="微软雅黑 Light" panose="020B0502040204020203" pitchFamily="34" charset="-122"/>
                <a:ea typeface="微软雅黑 Light" panose="020B0502040204020203" pitchFamily="34" charset="-122"/>
              </a:rPr>
              <a:t>  -&gt; </a:t>
            </a:r>
            <a:r>
              <a:rPr lang="en-US" altLang="zh-CN" sz="3600" dirty="0" err="1">
                <a:solidFill>
                  <a:srgbClr val="000000"/>
                </a:solidFill>
                <a:latin typeface="微软雅黑 Light" panose="020B0502040204020203" pitchFamily="34" charset="-122"/>
                <a:ea typeface="微软雅黑 Light" panose="020B0502040204020203" pitchFamily="34" charset="-122"/>
              </a:rPr>
              <a:t>uv</a:t>
            </a:r>
            <a:r>
              <a:rPr lang="en-US" altLang="zh-CN" sz="3600" dirty="0">
                <a:solidFill>
                  <a:srgbClr val="000000"/>
                </a:solidFill>
                <a:latin typeface="微软雅黑 Light" panose="020B0502040204020203" pitchFamily="34" charset="-122"/>
                <a:ea typeface="微软雅黑 Light" panose="020B0502040204020203" pitchFamily="34" charset="-122"/>
              </a:rPr>
              <a:t> -&gt; </a:t>
            </a:r>
            <a:r>
              <a:rPr lang="zh-CN" altLang="en-US" sz="3600" dirty="0">
                <a:solidFill>
                  <a:srgbClr val="000000"/>
                </a:solidFill>
                <a:latin typeface="微软雅黑 Light" panose="020B0502040204020203" pitchFamily="34" charset="-122"/>
                <a:ea typeface="微软雅黑 Light" panose="020B0502040204020203" pitchFamily="34" charset="-122"/>
              </a:rPr>
              <a:t>纹理查询</a:t>
            </a:r>
            <a:endParaRPr lang="en-US" altLang="zh-CN" sz="3600" dirty="0">
              <a:solidFill>
                <a:srgbClr val="000000"/>
              </a:solidFill>
              <a:latin typeface="微软雅黑 Light" panose="020B0502040204020203" pitchFamily="34" charset="-122"/>
              <a:ea typeface="微软雅黑 Light" panose="020B0502040204020203" pitchFamily="34" charset="-122"/>
            </a:endParaRPr>
          </a:p>
          <a:p>
            <a:pPr marL="457200" indent="-457200">
              <a:spcBef>
                <a:spcPts val="600"/>
              </a:spcBef>
              <a:spcAft>
                <a:spcPts val="600"/>
              </a:spcAft>
              <a:buFont typeface="Arial" panose="020B0604020202020204" pitchFamily="34" charset="0"/>
              <a:buChar char="•"/>
            </a:pPr>
            <a:r>
              <a:rPr lang="zh-CN" altLang="en-US" sz="3600" dirty="0">
                <a:solidFill>
                  <a:srgbClr val="000000"/>
                </a:solidFill>
                <a:latin typeface="微软雅黑 Light" panose="020B0502040204020203" pitchFamily="34" charset="-122"/>
                <a:ea typeface="微软雅黑 Light" panose="020B0502040204020203" pitchFamily="34" charset="-122"/>
              </a:rPr>
              <a:t>纹理和屏幕分辨率不一致怎么办？纹理过滤（采样）</a:t>
            </a:r>
            <a:endParaRPr lang="en-US" altLang="zh-CN" sz="3600" dirty="0">
              <a:solidFill>
                <a:srgbClr val="000000"/>
              </a:solidFill>
              <a:latin typeface="微软雅黑 Light" panose="020B0502040204020203" pitchFamily="34" charset="-122"/>
              <a:ea typeface="微软雅黑 Light" panose="020B0502040204020203" pitchFamily="34" charset="-122"/>
            </a:endParaRPr>
          </a:p>
          <a:p>
            <a:pPr marL="457200" indent="-457200">
              <a:spcBef>
                <a:spcPts val="600"/>
              </a:spcBef>
              <a:spcAft>
                <a:spcPts val="600"/>
              </a:spcAft>
              <a:buFont typeface="Arial" panose="020B0604020202020204" pitchFamily="34" charset="0"/>
              <a:buChar char="•"/>
            </a:pPr>
            <a:r>
              <a:rPr lang="zh-CN" altLang="en-US" sz="3600" dirty="0">
                <a:solidFill>
                  <a:srgbClr val="000000"/>
                </a:solidFill>
                <a:latin typeface="微软雅黑 Light" panose="020B0502040204020203" pitchFamily="34" charset="-122"/>
                <a:ea typeface="微软雅黑 Light" panose="020B0502040204020203" pitchFamily="34" charset="-122"/>
              </a:rPr>
              <a:t>采样种类：</a:t>
            </a:r>
            <a:endParaRPr lang="en-US" altLang="zh-CN" sz="3600" dirty="0">
              <a:solidFill>
                <a:srgbClr val="000000"/>
              </a:solidFill>
              <a:latin typeface="微软雅黑 Light" panose="020B0502040204020203" pitchFamily="34" charset="-122"/>
              <a:ea typeface="微软雅黑 Light" panose="020B0502040204020203" pitchFamily="34" charset="-122"/>
            </a:endParaRPr>
          </a:p>
          <a:p>
            <a:pPr marL="1428750" lvl="1" indent="-514350">
              <a:spcBef>
                <a:spcPts val="600"/>
              </a:spcBef>
              <a:spcAft>
                <a:spcPts val="600"/>
              </a:spcAft>
              <a:buFont typeface="+mj-lt"/>
              <a:buAutoNum type="arabicPeriod"/>
            </a:pPr>
            <a:r>
              <a:rPr lang="zh-CN" altLang="en-US" dirty="0">
                <a:solidFill>
                  <a:srgbClr val="000000"/>
                </a:solidFill>
                <a:latin typeface="微软雅黑 Light" panose="020B0502040204020203" pitchFamily="34" charset="-122"/>
                <a:ea typeface="微软雅黑 Light" panose="020B0502040204020203" pitchFamily="34" charset="-122"/>
              </a:rPr>
              <a:t>最近邻</a:t>
            </a:r>
            <a:endParaRPr lang="en-US" altLang="zh-CN" dirty="0">
              <a:solidFill>
                <a:srgbClr val="000000"/>
              </a:solidFill>
              <a:latin typeface="微软雅黑 Light" panose="020B0502040204020203" pitchFamily="34" charset="-122"/>
              <a:ea typeface="微软雅黑 Light" panose="020B0502040204020203" pitchFamily="34" charset="-122"/>
            </a:endParaRPr>
          </a:p>
          <a:p>
            <a:pPr marL="1428750" lvl="1" indent="-514350">
              <a:spcBef>
                <a:spcPts val="600"/>
              </a:spcBef>
              <a:spcAft>
                <a:spcPts val="600"/>
              </a:spcAft>
              <a:buFont typeface="+mj-lt"/>
              <a:buAutoNum type="arabicPeriod"/>
            </a:pPr>
            <a:r>
              <a:rPr lang="zh-CN" altLang="en-US" dirty="0">
                <a:solidFill>
                  <a:srgbClr val="000000"/>
                </a:solidFill>
                <a:latin typeface="微软雅黑 Light" panose="020B0502040204020203" pitchFamily="34" charset="-122"/>
                <a:ea typeface="微软雅黑 Light" panose="020B0502040204020203" pitchFamily="34" charset="-122"/>
              </a:rPr>
              <a:t>双线性</a:t>
            </a:r>
            <a:endParaRPr lang="en-US" altLang="zh-CN" dirty="0">
              <a:solidFill>
                <a:srgbClr val="000000"/>
              </a:solidFill>
              <a:latin typeface="微软雅黑 Light" panose="020B0502040204020203" pitchFamily="34" charset="-122"/>
              <a:ea typeface="微软雅黑 Light" panose="020B0502040204020203" pitchFamily="34" charset="-122"/>
            </a:endParaRPr>
          </a:p>
          <a:p>
            <a:pPr marL="1428750" lvl="1" indent="-514350">
              <a:spcBef>
                <a:spcPts val="600"/>
              </a:spcBef>
              <a:spcAft>
                <a:spcPts val="600"/>
              </a:spcAft>
              <a:buFont typeface="+mj-lt"/>
              <a:buAutoNum type="arabicPeriod"/>
            </a:pPr>
            <a:r>
              <a:rPr lang="zh-CN" altLang="en-US" dirty="0">
                <a:solidFill>
                  <a:srgbClr val="000000"/>
                </a:solidFill>
                <a:latin typeface="微软雅黑 Light" panose="020B0502040204020203" pitchFamily="34" charset="-122"/>
                <a:ea typeface="微软雅黑 Light" panose="020B0502040204020203" pitchFamily="34" charset="-122"/>
                <a:hlinkClick r:id="rId4"/>
              </a:rPr>
              <a:t>三线性</a:t>
            </a:r>
            <a:endParaRPr lang="en-US" altLang="zh-CN" dirty="0">
              <a:solidFill>
                <a:srgbClr val="000000"/>
              </a:solidFill>
              <a:latin typeface="微软雅黑 Light" panose="020B0502040204020203" pitchFamily="34" charset="-122"/>
              <a:ea typeface="微软雅黑 Light" panose="020B0502040204020203" pitchFamily="34" charset="-122"/>
            </a:endParaRPr>
          </a:p>
          <a:p>
            <a:pPr marL="1428750" lvl="1" indent="-514350">
              <a:spcBef>
                <a:spcPts val="600"/>
              </a:spcBef>
              <a:spcAft>
                <a:spcPts val="600"/>
              </a:spcAft>
              <a:buFont typeface="+mj-lt"/>
              <a:buAutoNum type="arabicPeriod"/>
            </a:pPr>
            <a:r>
              <a:rPr lang="zh-CN" altLang="en-US" dirty="0">
                <a:solidFill>
                  <a:srgbClr val="000000"/>
                </a:solidFill>
                <a:latin typeface="微软雅黑 Light" panose="020B0502040204020203" pitchFamily="34" charset="-122"/>
                <a:ea typeface="微软雅黑 Light" panose="020B0502040204020203" pitchFamily="34" charset="-122"/>
                <a:hlinkClick r:id="rId5"/>
              </a:rPr>
              <a:t>各向异性</a:t>
            </a:r>
            <a:endParaRPr lang="zh-CN" dirty="0">
              <a:solidFill>
                <a:srgbClr val="000000"/>
              </a:solidFill>
              <a:latin typeface="微软雅黑 Light" panose="020B0502040204020203" pitchFamily="34" charset="-122"/>
              <a:ea typeface="微软雅黑 Light" panose="020B0502040204020203" pitchFamily="34" charset="-122"/>
            </a:endParaRPr>
          </a:p>
        </p:txBody>
      </p:sp>
      <p:pic>
        <p:nvPicPr>
          <p:cNvPr id="16" name="图片 15"/>
          <p:cNvPicPr>
            <a:picLocks noChangeAspect="1"/>
          </p:cNvPicPr>
          <p:nvPr/>
        </p:nvPicPr>
        <p:blipFill>
          <a:blip r:embed="rId6"/>
          <a:stretch>
            <a:fillRect/>
          </a:stretch>
        </p:blipFill>
        <p:spPr>
          <a:xfrm>
            <a:off x="12163118" y="649447"/>
            <a:ext cx="11982450" cy="4791075"/>
          </a:xfrm>
          <a:prstGeom prst="rect">
            <a:avLst/>
          </a:prstGeom>
        </p:spPr>
      </p:pic>
      <p:pic>
        <p:nvPicPr>
          <p:cNvPr id="21" name="图片 20"/>
          <p:cNvPicPr>
            <a:picLocks noChangeAspect="1"/>
          </p:cNvPicPr>
          <p:nvPr/>
        </p:nvPicPr>
        <p:blipFill>
          <a:blip r:embed="rId7"/>
          <a:stretch>
            <a:fillRect/>
          </a:stretch>
        </p:blipFill>
        <p:spPr>
          <a:xfrm>
            <a:off x="12141833" y="5681670"/>
            <a:ext cx="12087225" cy="7315200"/>
          </a:xfrm>
          <a:prstGeom prst="rect">
            <a:avLst/>
          </a:prstGeom>
        </p:spPr>
      </p:pic>
    </p:spTree>
    <p:extLst>
      <p:ext uri="{BB962C8B-B14F-4D97-AF65-F5344CB8AC3E}">
        <p14:creationId xmlns:p14="http://schemas.microsoft.com/office/powerpoint/2010/main" val="79257156"/>
      </p:ext>
    </p:extLst>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show="0">
  <p:cSld>
    <p:bg>
      <p:bgPr>
        <a:solidFill>
          <a:schemeClr val="bg2"/>
        </a:solidFill>
        <a:effectLst/>
      </p:bgPr>
    </p:bg>
    <p:spTree>
      <p:nvGrpSpPr>
        <p:cNvPr id="1" name=""/>
        <p:cNvGrpSpPr/>
        <p:nvPr/>
      </p:nvGrpSpPr>
      <p:grpSpPr>
        <a:xfrm>
          <a:off x="0" y="0"/>
          <a:ext cx="0" cy="0"/>
          <a:chOff x="0" y="0"/>
          <a:chExt cx="0" cy="0"/>
        </a:xfrm>
      </p:grpSpPr>
      <p:sp>
        <p:nvSpPr>
          <p:cNvPr id="19" name="Rectangle 2"/>
          <p:cNvSpPr/>
          <p:nvPr/>
        </p:nvSpPr>
        <p:spPr>
          <a:xfrm>
            <a:off x="12030075" y="0"/>
            <a:ext cx="12353923"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a:solidFill>
                <a:srgbClr val="FFFFFF"/>
              </a:solidFill>
              <a:ea typeface="Helvetica"/>
              <a:cs typeface="Helvetica"/>
              <a:sym typeface="Helvetica"/>
            </a:endParaRPr>
          </a:p>
        </p:txBody>
      </p:sp>
      <p:sp>
        <p:nvSpPr>
          <p:cNvPr id="3" name="AutoShape 2" descr="窥豹一斑_搜狗百科"/>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solidFill>
                <a:srgbClr val="27292E"/>
              </a:solidFill>
            </a:endParaRPr>
          </a:p>
        </p:txBody>
      </p:sp>
      <p:sp>
        <p:nvSpPr>
          <p:cNvPr id="9" name="AutoShape 4" descr="窥豹一斑_搜狗百科"/>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solidFill>
                <a:srgbClr val="27292E"/>
              </a:solidFill>
            </a:endParaRPr>
          </a:p>
        </p:txBody>
      </p:sp>
      <p:grpSp>
        <p:nvGrpSpPr>
          <p:cNvPr id="4" name="组合 3"/>
          <p:cNvGrpSpPr/>
          <p:nvPr/>
        </p:nvGrpSpPr>
        <p:grpSpPr>
          <a:xfrm>
            <a:off x="1323974" y="0"/>
            <a:ext cx="10706101" cy="13716000"/>
            <a:chOff x="10467974" y="26142"/>
            <a:chExt cx="14145068" cy="13716000"/>
          </a:xfrm>
        </p:grpSpPr>
        <p:sp>
          <p:nvSpPr>
            <p:cNvPr id="5" name="Rectangle"/>
            <p:cNvSpPr/>
            <p:nvPr/>
          </p:nvSpPr>
          <p:spPr>
            <a:xfrm>
              <a:off x="10467975" y="26142"/>
              <a:ext cx="14145067" cy="13716000"/>
            </a:xfrm>
            <a:prstGeom prst="rect">
              <a:avLst/>
            </a:prstGeom>
            <a:solidFill>
              <a:schemeClr val="bg1">
                <a:alpha val="80000"/>
              </a:schemeClr>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dirty="0">
                <a:solidFill>
                  <a:srgbClr val="FFFFFF"/>
                </a:solidFill>
                <a:ea typeface="Helvetica"/>
                <a:cs typeface="Helvetica"/>
                <a:sym typeface="Helvetica"/>
              </a:endParaRPr>
            </a:p>
          </p:txBody>
        </p:sp>
        <p:sp>
          <p:nvSpPr>
            <p:cNvPr id="6" name="Rectangle"/>
            <p:cNvSpPr/>
            <p:nvPr/>
          </p:nvSpPr>
          <p:spPr>
            <a:xfrm>
              <a:off x="10467974" y="3245592"/>
              <a:ext cx="8458201" cy="76200"/>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sz="3200">
                <a:solidFill>
                  <a:srgbClr val="FFFFFF"/>
                </a:solidFill>
                <a:latin typeface="方正姚体" panose="02010601030101010101" pitchFamily="2" charset="-122"/>
                <a:ea typeface="方正姚体" panose="02010601030101010101" pitchFamily="2" charset="-122"/>
                <a:cs typeface="Helvetica"/>
                <a:sym typeface="Helvetica"/>
              </a:endParaRPr>
            </a:p>
          </p:txBody>
        </p:sp>
      </p:grpSp>
      <p:pic>
        <p:nvPicPr>
          <p:cNvPr id="25" name="Picture 5" descr="C:\Users\ZhaoShuai\Desktop\UE5_Logo.jpgUE5_Logo"/>
          <p:cNvPicPr/>
          <p:nvPr/>
        </p:nvPicPr>
        <p:blipFill rotWithShape="1">
          <a:blip r:embed="rId3"/>
          <a:srcRect/>
          <a:stretch>
            <a:fillRect/>
          </a:stretch>
        </p:blipFill>
        <p:spPr>
          <a:xfrm>
            <a:off x="1478915" y="1835664"/>
            <a:ext cx="1310870" cy="1310640"/>
          </a:xfrm>
          <a:prstGeom prst="rect">
            <a:avLst/>
          </a:prstGeom>
        </p:spPr>
      </p:pic>
      <p:sp>
        <p:nvSpPr>
          <p:cNvPr id="13" name="The Picture slide"/>
          <p:cNvSpPr txBox="1"/>
          <p:nvPr/>
        </p:nvSpPr>
        <p:spPr>
          <a:xfrm>
            <a:off x="2901543" y="1978023"/>
            <a:ext cx="8973592" cy="1025922"/>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en-US" altLang="zh-CN" sz="6000" kern="0" cap="all" dirty="0" err="1">
                <a:solidFill>
                  <a:srgbClr val="000000"/>
                </a:solidFill>
                <a:latin typeface="宋体" panose="02010600030101010101" pitchFamily="2" charset="-122"/>
              </a:rPr>
              <a:t>Mipmap</a:t>
            </a:r>
            <a:endParaRPr lang="zh-CN" altLang="zh-CN" sz="6000" kern="0" cap="all" dirty="0">
              <a:solidFill>
                <a:srgbClr val="000000"/>
              </a:solidFill>
            </a:endParaRPr>
          </a:p>
        </p:txBody>
      </p:sp>
      <p:sp>
        <p:nvSpPr>
          <p:cNvPr id="17"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2172449" y="4301679"/>
            <a:ext cx="8509002" cy="3334246"/>
          </a:xfrm>
          <a:prstGeom prst="rect">
            <a:avLst/>
          </a:prstGeom>
          <a:ln w="12700">
            <a:miter lim="400000"/>
          </a:ln>
        </p:spPr>
        <p:txBody>
          <a:bodyPr lIns="50800" tIns="50800" rIns="50800" bIns="50800" anchor="t">
            <a:spAutoFit/>
          </a:bodyPr>
          <a:lstStyle>
            <a:lvl1pPr algn="l">
              <a:defRPr sz="2400">
                <a:latin typeface="Helvetica"/>
                <a:ea typeface="Helvetica"/>
                <a:cs typeface="Helvetica"/>
                <a:sym typeface="Helvetica"/>
              </a:defRPr>
            </a:lvl1pPr>
          </a:lstStyle>
          <a:p>
            <a:pPr marL="457200" indent="-457200">
              <a:spcBef>
                <a:spcPts val="600"/>
              </a:spcBef>
              <a:spcAft>
                <a:spcPts val="600"/>
              </a:spcAft>
              <a:buFont typeface="Arial" panose="020B0604020202020204" pitchFamily="34" charset="0"/>
              <a:buChar char="•"/>
            </a:pPr>
            <a:r>
              <a:rPr lang="zh-CN" altLang="en-US" sz="3600" dirty="0">
                <a:solidFill>
                  <a:srgbClr val="000000"/>
                </a:solidFill>
                <a:latin typeface="微软雅黑 Light" panose="020B0502040204020203" pitchFamily="34" charset="-122"/>
                <a:ea typeface="微软雅黑 Light" panose="020B0502040204020203" pitchFamily="34" charset="-122"/>
              </a:rPr>
              <a:t>为什么需要引入</a:t>
            </a:r>
            <a:r>
              <a:rPr lang="en-US" altLang="zh-CN" sz="3600" dirty="0" err="1">
                <a:solidFill>
                  <a:srgbClr val="000000"/>
                </a:solidFill>
                <a:latin typeface="微软雅黑 Light" panose="020B0502040204020203" pitchFamily="34" charset="-122"/>
                <a:ea typeface="微软雅黑 Light" panose="020B0502040204020203" pitchFamily="34" charset="-122"/>
              </a:rPr>
              <a:t>Mipmap</a:t>
            </a:r>
            <a:r>
              <a:rPr lang="en-US" altLang="zh-CN" sz="3600" dirty="0">
                <a:solidFill>
                  <a:srgbClr val="000000"/>
                </a:solidFill>
                <a:latin typeface="微软雅黑 Light" panose="020B0502040204020203" pitchFamily="34" charset="-122"/>
                <a:ea typeface="微软雅黑 Light" panose="020B0502040204020203" pitchFamily="34" charset="-122"/>
              </a:rPr>
              <a:t>?</a:t>
            </a:r>
          </a:p>
          <a:p>
            <a:pPr marL="457200" indent="-457200">
              <a:spcBef>
                <a:spcPts val="600"/>
              </a:spcBef>
              <a:spcAft>
                <a:spcPts val="600"/>
              </a:spcAft>
              <a:buFont typeface="Arial" panose="020B0604020202020204" pitchFamily="34" charset="0"/>
              <a:buChar char="•"/>
            </a:pPr>
            <a:r>
              <a:rPr lang="en-US" altLang="zh-CN" sz="3600" dirty="0" err="1">
                <a:solidFill>
                  <a:srgbClr val="000000"/>
                </a:solidFill>
                <a:latin typeface="微软雅黑 Light" panose="020B0502040204020203" pitchFamily="34" charset="-122"/>
                <a:ea typeface="微软雅黑 Light" panose="020B0502040204020203" pitchFamily="34" charset="-122"/>
              </a:rPr>
              <a:t>Mipmap</a:t>
            </a:r>
            <a:r>
              <a:rPr lang="en-US" altLang="zh-CN" sz="3600" dirty="0">
                <a:solidFill>
                  <a:srgbClr val="000000"/>
                </a:solidFill>
                <a:latin typeface="微软雅黑 Light" panose="020B0502040204020203" pitchFamily="34" charset="-122"/>
                <a:ea typeface="微软雅黑 Light" panose="020B0502040204020203" pitchFamily="34" charset="-122"/>
              </a:rPr>
              <a:t>: </a:t>
            </a:r>
            <a:r>
              <a:rPr lang="zh-CN" altLang="en-US" sz="3600" dirty="0">
                <a:solidFill>
                  <a:srgbClr val="000000"/>
                </a:solidFill>
                <a:latin typeface="微软雅黑 Light" panose="020B0502040204020203" pitchFamily="34" charset="-122"/>
                <a:ea typeface="微软雅黑 Light" panose="020B0502040204020203" pitchFamily="34" charset="-122"/>
              </a:rPr>
              <a:t>每张纹理建立低分辨率位图序列，每张位图宽高为前一张一半</a:t>
            </a:r>
            <a:endParaRPr lang="en-US" altLang="zh-CN" sz="3600" dirty="0">
              <a:solidFill>
                <a:srgbClr val="000000"/>
              </a:solidFill>
              <a:latin typeface="微软雅黑 Light" panose="020B0502040204020203" pitchFamily="34" charset="-122"/>
              <a:ea typeface="微软雅黑 Light" panose="020B0502040204020203" pitchFamily="34" charset="-122"/>
            </a:endParaRPr>
          </a:p>
          <a:p>
            <a:pPr>
              <a:spcBef>
                <a:spcPts val="600"/>
              </a:spcBef>
              <a:spcAft>
                <a:spcPts val="600"/>
              </a:spcAft>
            </a:pPr>
            <a:endParaRPr lang="en-US" altLang="zh-CN" sz="3600" dirty="0">
              <a:solidFill>
                <a:srgbClr val="000000"/>
              </a:solidFill>
              <a:latin typeface="微软雅黑 Light" panose="020B0502040204020203" pitchFamily="34" charset="-122"/>
              <a:ea typeface="微软雅黑 Light" panose="020B0502040204020203" pitchFamily="34" charset="-122"/>
            </a:endParaRPr>
          </a:p>
          <a:p>
            <a:pPr marL="457200" indent="-457200">
              <a:spcBef>
                <a:spcPts val="600"/>
              </a:spcBef>
              <a:spcAft>
                <a:spcPts val="600"/>
              </a:spcAft>
              <a:buFont typeface="Arial" panose="020B0604020202020204" pitchFamily="34" charset="0"/>
              <a:buChar char="•"/>
            </a:pPr>
            <a:endParaRPr lang="zh-CN" altLang="zh-CN" sz="3600" dirty="0">
              <a:solidFill>
                <a:srgbClr val="000000"/>
              </a:solidFill>
              <a:latin typeface="微软雅黑 Light" panose="020B0502040204020203" pitchFamily="34" charset="-122"/>
              <a:ea typeface="微软雅黑 Light" panose="020B0502040204020203" pitchFamily="34" charset="-122"/>
            </a:endParaRPr>
          </a:p>
        </p:txBody>
      </p:sp>
      <p:pic>
        <p:nvPicPr>
          <p:cNvPr id="18" name="图片 17"/>
          <p:cNvPicPr>
            <a:picLocks noChangeAspect="1"/>
          </p:cNvPicPr>
          <p:nvPr/>
        </p:nvPicPr>
        <p:blipFill>
          <a:blip r:embed="rId4"/>
          <a:stretch>
            <a:fillRect/>
          </a:stretch>
        </p:blipFill>
        <p:spPr>
          <a:xfrm>
            <a:off x="12139611" y="312738"/>
            <a:ext cx="12134850" cy="6705600"/>
          </a:xfrm>
          <a:prstGeom prst="rect">
            <a:avLst/>
          </a:prstGeom>
        </p:spPr>
      </p:pic>
      <p:pic>
        <p:nvPicPr>
          <p:cNvPr id="20" name="图片 19"/>
          <p:cNvPicPr>
            <a:picLocks noChangeAspect="1"/>
          </p:cNvPicPr>
          <p:nvPr/>
        </p:nvPicPr>
        <p:blipFill>
          <a:blip r:embed="rId5"/>
          <a:stretch>
            <a:fillRect/>
          </a:stretch>
        </p:blipFill>
        <p:spPr>
          <a:xfrm>
            <a:off x="12139611" y="6934850"/>
            <a:ext cx="12106275" cy="6677025"/>
          </a:xfrm>
          <a:prstGeom prst="rect">
            <a:avLst/>
          </a:prstGeom>
        </p:spPr>
      </p:pic>
    </p:spTree>
    <p:extLst>
      <p:ext uri="{BB962C8B-B14F-4D97-AF65-F5344CB8AC3E}">
        <p14:creationId xmlns:p14="http://schemas.microsoft.com/office/powerpoint/2010/main" val="475451602"/>
      </p:ext>
    </p:extLst>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show="0">
  <p:cSld>
    <p:bg>
      <p:bgPr>
        <a:solidFill>
          <a:schemeClr val="bg2"/>
        </a:solidFill>
        <a:effectLst/>
      </p:bgPr>
    </p:bg>
    <p:spTree>
      <p:nvGrpSpPr>
        <p:cNvPr id="1" name=""/>
        <p:cNvGrpSpPr/>
        <p:nvPr/>
      </p:nvGrpSpPr>
      <p:grpSpPr>
        <a:xfrm>
          <a:off x="0" y="0"/>
          <a:ext cx="0" cy="0"/>
          <a:chOff x="0" y="0"/>
          <a:chExt cx="0" cy="0"/>
        </a:xfrm>
      </p:grpSpPr>
      <p:sp>
        <p:nvSpPr>
          <p:cNvPr id="19" name="Rectangle 2"/>
          <p:cNvSpPr/>
          <p:nvPr/>
        </p:nvSpPr>
        <p:spPr>
          <a:xfrm>
            <a:off x="12030075" y="0"/>
            <a:ext cx="12353923"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a:solidFill>
                <a:srgbClr val="FFFFFF"/>
              </a:solidFill>
              <a:ea typeface="Helvetica"/>
              <a:cs typeface="Helvetica"/>
              <a:sym typeface="Helvetica"/>
            </a:endParaRPr>
          </a:p>
        </p:txBody>
      </p:sp>
      <p:sp>
        <p:nvSpPr>
          <p:cNvPr id="3" name="AutoShape 2" descr="窥豹一斑_搜狗百科"/>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solidFill>
                <a:srgbClr val="27292E"/>
              </a:solidFill>
            </a:endParaRPr>
          </a:p>
        </p:txBody>
      </p:sp>
      <p:sp>
        <p:nvSpPr>
          <p:cNvPr id="9" name="AutoShape 4" descr="窥豹一斑_搜狗百科"/>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solidFill>
                <a:srgbClr val="27292E"/>
              </a:solidFill>
            </a:endParaRPr>
          </a:p>
        </p:txBody>
      </p:sp>
      <p:grpSp>
        <p:nvGrpSpPr>
          <p:cNvPr id="4" name="组合 3"/>
          <p:cNvGrpSpPr/>
          <p:nvPr/>
        </p:nvGrpSpPr>
        <p:grpSpPr>
          <a:xfrm>
            <a:off x="1323974" y="0"/>
            <a:ext cx="10706101" cy="13716000"/>
            <a:chOff x="10467974" y="26142"/>
            <a:chExt cx="14145068" cy="13716000"/>
          </a:xfrm>
        </p:grpSpPr>
        <p:sp>
          <p:nvSpPr>
            <p:cNvPr id="5" name="Rectangle"/>
            <p:cNvSpPr/>
            <p:nvPr/>
          </p:nvSpPr>
          <p:spPr>
            <a:xfrm>
              <a:off x="10467975" y="26142"/>
              <a:ext cx="14145067" cy="13716000"/>
            </a:xfrm>
            <a:prstGeom prst="rect">
              <a:avLst/>
            </a:prstGeom>
            <a:solidFill>
              <a:schemeClr val="bg1">
                <a:alpha val="80000"/>
              </a:schemeClr>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dirty="0">
                <a:solidFill>
                  <a:srgbClr val="FFFFFF"/>
                </a:solidFill>
                <a:ea typeface="Helvetica"/>
                <a:cs typeface="Helvetica"/>
                <a:sym typeface="Helvetica"/>
              </a:endParaRPr>
            </a:p>
          </p:txBody>
        </p:sp>
        <p:sp>
          <p:nvSpPr>
            <p:cNvPr id="6" name="Rectangle"/>
            <p:cNvSpPr/>
            <p:nvPr/>
          </p:nvSpPr>
          <p:spPr>
            <a:xfrm>
              <a:off x="10467974" y="3245592"/>
              <a:ext cx="8458201" cy="76200"/>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sz="3200">
                <a:solidFill>
                  <a:srgbClr val="FFFFFF"/>
                </a:solidFill>
                <a:latin typeface="方正姚体" panose="02010601030101010101" pitchFamily="2" charset="-122"/>
                <a:ea typeface="方正姚体" panose="02010601030101010101" pitchFamily="2" charset="-122"/>
                <a:cs typeface="Helvetica"/>
                <a:sym typeface="Helvetica"/>
              </a:endParaRPr>
            </a:p>
          </p:txBody>
        </p:sp>
      </p:grpSp>
      <p:pic>
        <p:nvPicPr>
          <p:cNvPr id="25" name="Picture 5" descr="C:\Users\ZhaoShuai\Desktop\UE5_Logo.jpgUE5_Logo"/>
          <p:cNvPicPr/>
          <p:nvPr/>
        </p:nvPicPr>
        <p:blipFill rotWithShape="1">
          <a:blip r:embed="rId3"/>
          <a:srcRect/>
          <a:stretch>
            <a:fillRect/>
          </a:stretch>
        </p:blipFill>
        <p:spPr>
          <a:xfrm>
            <a:off x="1478915" y="1835664"/>
            <a:ext cx="1310870" cy="1310640"/>
          </a:xfrm>
          <a:prstGeom prst="rect">
            <a:avLst/>
          </a:prstGeom>
        </p:spPr>
      </p:pic>
      <p:sp>
        <p:nvSpPr>
          <p:cNvPr id="14" name="The Picture slide"/>
          <p:cNvSpPr txBox="1"/>
          <p:nvPr/>
        </p:nvSpPr>
        <p:spPr>
          <a:xfrm>
            <a:off x="2789785" y="1978023"/>
            <a:ext cx="8973592" cy="1025922"/>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en-US" altLang="zh-CN" sz="6000" kern="0" cap="all" dirty="0" err="1">
                <a:solidFill>
                  <a:srgbClr val="000000"/>
                </a:solidFill>
                <a:latin typeface="微软雅黑" panose="020B0503020204020204" pitchFamily="34" charset="-122"/>
                <a:ea typeface="微软雅黑" panose="020B0503020204020204" pitchFamily="34" charset="-122"/>
              </a:rPr>
              <a:t>Mipmap</a:t>
            </a:r>
            <a:r>
              <a:rPr lang="zh-CN" altLang="en-US" sz="6000" kern="0" cap="all" dirty="0">
                <a:solidFill>
                  <a:srgbClr val="000000"/>
                </a:solidFill>
                <a:latin typeface="微软雅黑" panose="020B0503020204020204" pitchFamily="34" charset="-122"/>
                <a:ea typeface="微软雅黑" panose="020B0503020204020204" pitchFamily="34" charset="-122"/>
              </a:rPr>
              <a:t>查询</a:t>
            </a:r>
            <a:endParaRPr lang="zh-CN" sz="6000" kern="0" cap="all" dirty="0">
              <a:solidFill>
                <a:srgbClr val="000000"/>
              </a:solidFill>
              <a:latin typeface="微软雅黑" panose="020B0503020204020204" pitchFamily="34" charset="-122"/>
              <a:ea typeface="微软雅黑" panose="020B0503020204020204" pitchFamily="34" charset="-122"/>
            </a:endParaRPr>
          </a:p>
        </p:txBody>
      </p:sp>
      <p:sp>
        <p:nvSpPr>
          <p:cNvPr id="1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2265102" y="4226785"/>
            <a:ext cx="9102554" cy="4288353"/>
          </a:xfrm>
          <a:prstGeom prst="rect">
            <a:avLst/>
          </a:prstGeom>
          <a:ln w="12700">
            <a:miter lim="400000"/>
          </a:ln>
        </p:spPr>
        <p:txBody>
          <a:bodyPr wrap="square" lIns="50800" tIns="50800" rIns="50800" bIns="50800" anchor="t">
            <a:spAutoFit/>
          </a:bodyPr>
          <a:lstStyle>
            <a:lvl1pPr algn="l">
              <a:defRPr sz="2400">
                <a:latin typeface="Helvetica"/>
                <a:ea typeface="Helvetica"/>
                <a:cs typeface="Helvetica"/>
                <a:sym typeface="Helvetica"/>
              </a:defRPr>
            </a:lvl1pPr>
          </a:lstStyle>
          <a:p>
            <a:pPr marL="457200" indent="-457200">
              <a:spcBef>
                <a:spcPts val="600"/>
              </a:spcBef>
              <a:spcAft>
                <a:spcPts val="600"/>
              </a:spcAft>
              <a:buFont typeface="Arial" panose="020B0604020202020204" pitchFamily="34" charset="0"/>
              <a:buChar char="•"/>
            </a:pPr>
            <a:r>
              <a:rPr lang="zh-CN" altLang="en-US" sz="3600" dirty="0">
                <a:solidFill>
                  <a:srgbClr val="000000"/>
                </a:solidFill>
                <a:latin typeface="微软雅黑 Light" panose="020B0502040204020203" pitchFamily="34" charset="-122"/>
                <a:ea typeface="微软雅黑 Light" panose="020B0502040204020203" pitchFamily="34" charset="-122"/>
              </a:rPr>
              <a:t>计算屏幕像素映射到纹理空间范围。</a:t>
            </a:r>
            <a:r>
              <a:rPr lang="en-US" altLang="zh-CN" sz="3600" dirty="0">
                <a:solidFill>
                  <a:srgbClr val="000000"/>
                </a:solidFill>
                <a:latin typeface="微软雅黑 Light" panose="020B0502040204020203" pitchFamily="34" charset="-122"/>
                <a:ea typeface="微软雅黑 Light" panose="020B0502040204020203" pitchFamily="34" charset="-122"/>
              </a:rPr>
              <a:t>(</a:t>
            </a:r>
            <a:r>
              <a:rPr lang="zh-CN" altLang="en-US" sz="3600" dirty="0">
                <a:solidFill>
                  <a:srgbClr val="000000"/>
                </a:solidFill>
                <a:latin typeface="微软雅黑 Light" panose="020B0502040204020203" pitchFamily="34" charset="-122"/>
                <a:ea typeface="微软雅黑 Light" panose="020B0502040204020203" pitchFamily="34" charset="-122"/>
              </a:rPr>
              <a:t>右图粉色区域</a:t>
            </a:r>
            <a:r>
              <a:rPr lang="en-US" altLang="zh-CN" sz="3600" dirty="0">
                <a:solidFill>
                  <a:srgbClr val="000000"/>
                </a:solidFill>
                <a:latin typeface="微软雅黑 Light" panose="020B0502040204020203" pitchFamily="34" charset="-122"/>
                <a:ea typeface="微软雅黑 Light" panose="020B0502040204020203" pitchFamily="34" charset="-122"/>
              </a:rPr>
              <a:t>)</a:t>
            </a:r>
          </a:p>
          <a:p>
            <a:pPr marL="457200" indent="-457200">
              <a:spcBef>
                <a:spcPts val="600"/>
              </a:spcBef>
              <a:spcAft>
                <a:spcPts val="600"/>
              </a:spcAft>
              <a:buFont typeface="Arial" panose="020B0604020202020204" pitchFamily="34" charset="0"/>
              <a:buChar char="•"/>
            </a:pPr>
            <a:r>
              <a:rPr lang="zh-CN" altLang="en-US" sz="3600" dirty="0">
                <a:solidFill>
                  <a:srgbClr val="000000"/>
                </a:solidFill>
                <a:latin typeface="微软雅黑 Light" panose="020B0502040204020203" pitchFamily="34" charset="-122"/>
                <a:ea typeface="微软雅黑 Light" panose="020B0502040204020203" pitchFamily="34" charset="-122"/>
              </a:rPr>
              <a:t>按照纹理空间近似面积选取合适的</a:t>
            </a:r>
            <a:r>
              <a:rPr lang="en-US" altLang="zh-CN" sz="3600" dirty="0" err="1">
                <a:solidFill>
                  <a:srgbClr val="000000"/>
                </a:solidFill>
                <a:latin typeface="微软雅黑 Light" panose="020B0502040204020203" pitchFamily="34" charset="-122"/>
                <a:ea typeface="微软雅黑 Light" panose="020B0502040204020203" pitchFamily="34" charset="-122"/>
              </a:rPr>
              <a:t>mipmap</a:t>
            </a:r>
            <a:r>
              <a:rPr lang="en-US" altLang="zh-CN" sz="3600" dirty="0">
                <a:solidFill>
                  <a:srgbClr val="000000"/>
                </a:solidFill>
                <a:latin typeface="微软雅黑 Light" panose="020B0502040204020203" pitchFamily="34" charset="-122"/>
                <a:ea typeface="微软雅黑 Light" panose="020B0502040204020203" pitchFamily="34" charset="-122"/>
              </a:rPr>
              <a:t> level</a:t>
            </a:r>
            <a:r>
              <a:rPr lang="zh-CN" altLang="en-US" sz="3600" dirty="0">
                <a:solidFill>
                  <a:srgbClr val="000000"/>
                </a:solidFill>
                <a:latin typeface="微软雅黑 Light" panose="020B0502040204020203" pitchFamily="34" charset="-122"/>
                <a:ea typeface="微软雅黑 Light" panose="020B0502040204020203" pitchFamily="34" charset="-122"/>
              </a:rPr>
              <a:t>贴图。</a:t>
            </a:r>
            <a:endParaRPr lang="en-US" altLang="zh-CN" sz="3600" dirty="0">
              <a:solidFill>
                <a:srgbClr val="000000"/>
              </a:solidFill>
              <a:latin typeface="微软雅黑 Light" panose="020B0502040204020203" pitchFamily="34" charset="-122"/>
              <a:ea typeface="微软雅黑 Light" panose="020B0502040204020203" pitchFamily="34" charset="-122"/>
            </a:endParaRPr>
          </a:p>
          <a:p>
            <a:pPr marL="457200" indent="-457200">
              <a:spcBef>
                <a:spcPts val="600"/>
              </a:spcBef>
              <a:spcAft>
                <a:spcPts val="600"/>
              </a:spcAft>
              <a:buFont typeface="Arial" panose="020B0604020202020204" pitchFamily="34" charset="0"/>
              <a:buChar char="•"/>
            </a:pPr>
            <a:r>
              <a:rPr lang="zh-CN" altLang="en-US" sz="3600" dirty="0">
                <a:solidFill>
                  <a:srgbClr val="000000"/>
                </a:solidFill>
                <a:latin typeface="微软雅黑 Light" panose="020B0502040204020203" pitchFamily="34" charset="-122"/>
                <a:ea typeface="微软雅黑 Light" panose="020B0502040204020203" pitchFamily="34" charset="-122"/>
              </a:rPr>
              <a:t>为了</a:t>
            </a:r>
            <a:r>
              <a:rPr lang="en-US" altLang="zh-CN" sz="3600" dirty="0" err="1">
                <a:solidFill>
                  <a:srgbClr val="000000"/>
                </a:solidFill>
                <a:latin typeface="微软雅黑 Light" panose="020B0502040204020203" pitchFamily="34" charset="-122"/>
                <a:ea typeface="微软雅黑 Light" panose="020B0502040204020203" pitchFamily="34" charset="-122"/>
              </a:rPr>
              <a:t>mipmap</a:t>
            </a:r>
            <a:r>
              <a:rPr lang="zh-CN" altLang="en-US" sz="3600" dirty="0">
                <a:solidFill>
                  <a:srgbClr val="000000"/>
                </a:solidFill>
                <a:latin typeface="微软雅黑 Light" panose="020B0502040204020203" pitchFamily="34" charset="-122"/>
                <a:ea typeface="微软雅黑 Light" panose="020B0502040204020203" pitchFamily="34" charset="-122"/>
              </a:rPr>
              <a:t>表现平滑，在不同</a:t>
            </a:r>
            <a:r>
              <a:rPr lang="en-US" altLang="zh-CN" sz="3600" dirty="0" err="1">
                <a:solidFill>
                  <a:srgbClr val="000000"/>
                </a:solidFill>
                <a:latin typeface="微软雅黑 Light" panose="020B0502040204020203" pitchFamily="34" charset="-122"/>
                <a:ea typeface="微软雅黑 Light" panose="020B0502040204020203" pitchFamily="34" charset="-122"/>
              </a:rPr>
              <a:t>mipmap</a:t>
            </a:r>
            <a:r>
              <a:rPr lang="zh-CN" altLang="en-US" sz="3600" dirty="0">
                <a:solidFill>
                  <a:srgbClr val="000000"/>
                </a:solidFill>
                <a:latin typeface="微软雅黑 Light" panose="020B0502040204020203" pitchFamily="34" charset="-122"/>
                <a:ea typeface="微软雅黑 Light" panose="020B0502040204020203" pitchFamily="34" charset="-122"/>
              </a:rPr>
              <a:t>之间的过渡上，会选取临近的两层</a:t>
            </a:r>
            <a:r>
              <a:rPr lang="en-US" altLang="zh-CN" sz="3600" dirty="0" err="1">
                <a:solidFill>
                  <a:srgbClr val="000000"/>
                </a:solidFill>
                <a:latin typeface="微软雅黑 Light" panose="020B0502040204020203" pitchFamily="34" charset="-122"/>
                <a:ea typeface="微软雅黑 Light" panose="020B0502040204020203" pitchFamily="34" charset="-122"/>
              </a:rPr>
              <a:t>mipmap</a:t>
            </a:r>
            <a:r>
              <a:rPr lang="zh-CN" altLang="en-US" sz="3600" dirty="0">
                <a:solidFill>
                  <a:srgbClr val="000000"/>
                </a:solidFill>
                <a:latin typeface="微软雅黑 Light" panose="020B0502040204020203" pitchFamily="34" charset="-122"/>
                <a:ea typeface="微软雅黑 Light" panose="020B0502040204020203" pitchFamily="34" charset="-122"/>
              </a:rPr>
              <a:t>做插值（三线性插值）。</a:t>
            </a:r>
            <a:endParaRPr lang="en-US" altLang="zh-CN" sz="3600" dirty="0">
              <a:solidFill>
                <a:srgbClr val="000000"/>
              </a:solidFill>
              <a:latin typeface="微软雅黑 Light" panose="020B0502040204020203" pitchFamily="34" charset="-122"/>
              <a:ea typeface="微软雅黑 Light" panose="020B0502040204020203" pitchFamily="34" charset="-122"/>
            </a:endParaRPr>
          </a:p>
        </p:txBody>
      </p:sp>
      <p:pic>
        <p:nvPicPr>
          <p:cNvPr id="16" name="图片 15"/>
          <p:cNvPicPr>
            <a:picLocks noChangeAspect="1"/>
          </p:cNvPicPr>
          <p:nvPr/>
        </p:nvPicPr>
        <p:blipFill>
          <a:blip r:embed="rId4"/>
          <a:stretch>
            <a:fillRect/>
          </a:stretch>
        </p:blipFill>
        <p:spPr>
          <a:xfrm>
            <a:off x="12129796" y="403083"/>
            <a:ext cx="12039600" cy="6162675"/>
          </a:xfrm>
          <a:prstGeom prst="rect">
            <a:avLst/>
          </a:prstGeom>
        </p:spPr>
      </p:pic>
      <p:pic>
        <p:nvPicPr>
          <p:cNvPr id="21" name="图片 20"/>
          <p:cNvPicPr>
            <a:picLocks noChangeAspect="1"/>
          </p:cNvPicPr>
          <p:nvPr/>
        </p:nvPicPr>
        <p:blipFill>
          <a:blip r:embed="rId5"/>
          <a:stretch>
            <a:fillRect/>
          </a:stretch>
        </p:blipFill>
        <p:spPr>
          <a:xfrm>
            <a:off x="12129796" y="6429207"/>
            <a:ext cx="12087949" cy="7286793"/>
          </a:xfrm>
          <a:prstGeom prst="rect">
            <a:avLst/>
          </a:prstGeom>
        </p:spPr>
      </p:pic>
    </p:spTree>
    <p:extLst>
      <p:ext uri="{BB962C8B-B14F-4D97-AF65-F5344CB8AC3E}">
        <p14:creationId xmlns:p14="http://schemas.microsoft.com/office/powerpoint/2010/main" val="1844022427"/>
      </p:ext>
    </p:extLst>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stretch>
            <a:fillRect/>
          </a:stretch>
        </p:blipFill>
        <p:spPr>
          <a:xfrm>
            <a:off x="11887200" y="2950878"/>
            <a:ext cx="11430000" cy="8581787"/>
          </a:xfrm>
          <a:prstGeom prst="rect">
            <a:avLst/>
          </a:prstGeom>
        </p:spPr>
      </p:pic>
      <p:pic>
        <p:nvPicPr>
          <p:cNvPr id="5" name="图片 4"/>
          <p:cNvPicPr>
            <a:picLocks noChangeAspect="1"/>
          </p:cNvPicPr>
          <p:nvPr/>
        </p:nvPicPr>
        <p:blipFill>
          <a:blip r:embed="rId4"/>
          <a:stretch>
            <a:fillRect/>
          </a:stretch>
        </p:blipFill>
        <p:spPr>
          <a:xfrm>
            <a:off x="270163" y="2950878"/>
            <a:ext cx="11367655" cy="8561305"/>
          </a:xfrm>
          <a:prstGeom prst="rect">
            <a:avLst/>
          </a:prstGeom>
        </p:spPr>
      </p:pic>
      <p:sp>
        <p:nvSpPr>
          <p:cNvPr id="9" name="The Picture slide"/>
          <p:cNvSpPr txBox="1"/>
          <p:nvPr/>
        </p:nvSpPr>
        <p:spPr>
          <a:xfrm>
            <a:off x="270162" y="1343097"/>
            <a:ext cx="10910455" cy="1025922"/>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6000" kern="0" cap="all" dirty="0">
                <a:solidFill>
                  <a:srgbClr val="000000"/>
                </a:solidFill>
                <a:latin typeface="微软雅黑" panose="020B0503020204020204" pitchFamily="34" charset="-122"/>
                <a:ea typeface="微软雅黑" panose="020B0503020204020204" pitchFamily="34" charset="-122"/>
              </a:rPr>
              <a:t>使用</a:t>
            </a:r>
            <a:r>
              <a:rPr lang="en-US" altLang="zh-CN" sz="6000" kern="0" cap="all" dirty="0" err="1">
                <a:solidFill>
                  <a:srgbClr val="000000"/>
                </a:solidFill>
                <a:latin typeface="微软雅黑" panose="020B0503020204020204" pitchFamily="34" charset="-122"/>
                <a:ea typeface="微软雅黑" panose="020B0503020204020204" pitchFamily="34" charset="-122"/>
              </a:rPr>
              <a:t>miplevel</a:t>
            </a:r>
            <a:r>
              <a:rPr lang="zh-CN" altLang="en-US" sz="6000" kern="0" cap="all" dirty="0">
                <a:solidFill>
                  <a:srgbClr val="000000"/>
                </a:solidFill>
                <a:latin typeface="微软雅黑" panose="020B0503020204020204" pitchFamily="34" charset="-122"/>
                <a:ea typeface="微软雅黑" panose="020B0503020204020204" pitchFamily="34" charset="-122"/>
              </a:rPr>
              <a:t>插值效果对比</a:t>
            </a:r>
            <a:endParaRPr lang="zh-CN" sz="6000" kern="0" cap="all" dirty="0">
              <a:solidFill>
                <a:srgbClr val="000000"/>
              </a:solidFill>
              <a:latin typeface="微软雅黑" panose="020B0503020204020204" pitchFamily="34" charset="-122"/>
              <a:ea typeface="微软雅黑" panose="020B0503020204020204" pitchFamily="34" charset="-122"/>
            </a:endParaRPr>
          </a:p>
        </p:txBody>
      </p:sp>
      <p:pic>
        <p:nvPicPr>
          <p:cNvPr id="6" name="Picture 5" descr="C:\Users\ZhaoShuai\Desktop\UE5_Logo.pngUE5_Logo"/>
          <p:cNvPicPr>
            <a:picLocks noChangeAspect="1"/>
          </p:cNvPicPr>
          <p:nvPr/>
        </p:nvPicPr>
        <p:blipFill>
          <a:blip r:embed="rId5"/>
          <a:srcRect/>
          <a:stretch>
            <a:fillRect/>
          </a:stretch>
        </p:blipFill>
        <p:spPr>
          <a:xfrm>
            <a:off x="21758275" y="11090275"/>
            <a:ext cx="2625725" cy="2625725"/>
          </a:xfrm>
          <a:prstGeom prst="rect">
            <a:avLst/>
          </a:prstGeom>
          <a:noFill/>
        </p:spPr>
      </p:pic>
    </p:spTree>
    <p:extLst>
      <p:ext uri="{BB962C8B-B14F-4D97-AF65-F5344CB8AC3E}">
        <p14:creationId xmlns:p14="http://schemas.microsoft.com/office/powerpoint/2010/main" val="3280568284"/>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377" name="Rectangle"/>
          <p:cNvSpPr/>
          <p:nvPr/>
        </p:nvSpPr>
        <p:spPr>
          <a:xfrm>
            <a:off x="1666645" y="0"/>
            <a:ext cx="12240000" cy="13716000"/>
          </a:xfrm>
          <a:prstGeom prst="rect">
            <a:avLst/>
          </a:prstGeom>
          <a:solidFill>
            <a:schemeClr val="bg1">
              <a:alpha val="80000"/>
            </a:schemeClr>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dirty="0">
              <a:solidFill>
                <a:srgbClr val="FFFFFF"/>
              </a:solidFill>
              <a:latin typeface="Helvetica"/>
              <a:ea typeface="Helvetica"/>
              <a:cs typeface="Helvetica"/>
              <a:sym typeface="Helvetica"/>
            </a:endParaRPr>
          </a:p>
        </p:txBody>
      </p:sp>
      <p:grpSp>
        <p:nvGrpSpPr>
          <p:cNvPr id="2" name="组合 1">
            <a:extLst>
              <a:ext uri="{FF2B5EF4-FFF2-40B4-BE49-F238E27FC236}">
                <a16:creationId xmlns:a16="http://schemas.microsoft.com/office/drawing/2014/main" id="{213C687B-A30C-4F2C-AA08-93B947C30A06}"/>
              </a:ext>
            </a:extLst>
          </p:cNvPr>
          <p:cNvGrpSpPr/>
          <p:nvPr/>
        </p:nvGrpSpPr>
        <p:grpSpPr>
          <a:xfrm>
            <a:off x="2706624" y="3312000"/>
            <a:ext cx="7123176" cy="2291227"/>
            <a:chOff x="2706624" y="1718163"/>
            <a:chExt cx="7123176" cy="2291227"/>
          </a:xfrm>
        </p:grpSpPr>
        <p:sp>
          <p:nvSpPr>
            <p:cNvPr id="11"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p:cNvSpPr/>
            <p:nvPr/>
          </p:nvSpPr>
          <p:spPr>
            <a:xfrm>
              <a:off x="2706624" y="3352800"/>
              <a:ext cx="7104888" cy="656590"/>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pPr marL="571500" indent="-571500" defTabSz="825500" hangingPunct="0">
                <a:spcBef>
                  <a:spcPts val="600"/>
                </a:spcBef>
                <a:spcAft>
                  <a:spcPts val="600"/>
                </a:spcAft>
                <a:buFont typeface="Arial" panose="020B0604020202020204" pitchFamily="34" charset="0"/>
                <a:buChar char="•"/>
              </a:pPr>
              <a:r>
                <a:rPr lang="zh-CN" altLang="en-US" sz="3600" kern="0" dirty="0">
                  <a:solidFill>
                    <a:srgbClr val="000000"/>
                  </a:solidFill>
                  <a:latin typeface="微软雅黑 Light" panose="020B0502040204020203" pitchFamily="34" charset="-122"/>
                  <a:ea typeface="微软雅黑 Light" panose="020B0502040204020203" pitchFamily="34" charset="-122"/>
                </a:rPr>
                <a:t>常规内容不再展开</a:t>
              </a:r>
              <a:endParaRPr lang="zh-CN" sz="3600" kern="0" dirty="0">
                <a:solidFill>
                  <a:srgbClr val="000000"/>
                </a:solidFill>
                <a:latin typeface="微软雅黑 Light" panose="020B0502040204020203" pitchFamily="34" charset="-122"/>
                <a:ea typeface="微软雅黑 Light" panose="020B0502040204020203" pitchFamily="34" charset="-122"/>
              </a:endParaRPr>
            </a:p>
          </p:txBody>
        </p:sp>
        <p:sp>
          <p:nvSpPr>
            <p:cNvPr id="12" name="The Picture slide"/>
            <p:cNvSpPr txBox="1"/>
            <p:nvPr/>
          </p:nvSpPr>
          <p:spPr>
            <a:xfrm>
              <a:off x="2706624" y="1718163"/>
              <a:ext cx="7104888" cy="1025922"/>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6000" kern="0" cap="all" dirty="0">
                  <a:solidFill>
                    <a:srgbClr val="000000"/>
                  </a:solidFill>
                  <a:latin typeface="微软雅黑" panose="020B0503020204020204" pitchFamily="34" charset="-122"/>
                  <a:ea typeface="微软雅黑" panose="020B0503020204020204" pitchFamily="34" charset="-122"/>
                </a:rPr>
                <a:t>自习内容</a:t>
              </a:r>
              <a:endParaRPr lang="zh-CN" sz="6000" kern="0" cap="all" dirty="0">
                <a:solidFill>
                  <a:srgbClr val="000000"/>
                </a:solidFill>
                <a:latin typeface="微软雅黑" panose="020B0503020204020204" pitchFamily="34" charset="-122"/>
                <a:ea typeface="微软雅黑" panose="020B0503020204020204" pitchFamily="34" charset="-122"/>
              </a:endParaRPr>
            </a:p>
          </p:txBody>
        </p:sp>
        <p:sp>
          <p:nvSpPr>
            <p:cNvPr id="13" name="Rectangle"/>
            <p:cNvSpPr/>
            <p:nvPr/>
          </p:nvSpPr>
          <p:spPr>
            <a:xfrm>
              <a:off x="2724912" y="2987040"/>
              <a:ext cx="7104888"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grpSp>
      <p:pic>
        <p:nvPicPr>
          <p:cNvPr id="8" name="图片 7">
            <a:extLst>
              <a:ext uri="{FF2B5EF4-FFF2-40B4-BE49-F238E27FC236}">
                <a16:creationId xmlns:a16="http://schemas.microsoft.com/office/drawing/2014/main" id="{836254E5-F99F-4EE6-BFA9-97224E6016AA}"/>
              </a:ext>
            </a:extLst>
          </p:cNvPr>
          <p:cNvPicPr>
            <a:picLocks noChangeAspect="1"/>
          </p:cNvPicPr>
          <p:nvPr/>
        </p:nvPicPr>
        <p:blipFill>
          <a:blip r:embed="rId3"/>
          <a:stretch>
            <a:fillRect/>
          </a:stretch>
        </p:blipFill>
        <p:spPr>
          <a:xfrm>
            <a:off x="16486880" y="740389"/>
            <a:ext cx="5558288" cy="12235222"/>
          </a:xfrm>
          <a:prstGeom prst="rect">
            <a:avLst/>
          </a:prstGeom>
        </p:spPr>
      </p:pic>
    </p:spTree>
    <p:extLst>
      <p:ext uri="{BB962C8B-B14F-4D97-AF65-F5344CB8AC3E}">
        <p14:creationId xmlns:p14="http://schemas.microsoft.com/office/powerpoint/2010/main" val="215997376"/>
      </p:ext>
    </p:extLst>
  </p:cSld>
  <p:clrMapOvr>
    <a:masterClrMapping/>
  </p:clrMapOvr>
  <p:transition spd="med"/>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23" name="The Picture slide"/>
          <p:cNvSpPr txBox="1"/>
          <p:nvPr/>
        </p:nvSpPr>
        <p:spPr>
          <a:xfrm>
            <a:off x="1752108" y="1187693"/>
            <a:ext cx="1641475" cy="1025922"/>
          </a:xfrm>
          <a:prstGeom prst="rect">
            <a:avLst/>
          </a:prstGeom>
          <a:ln w="12700">
            <a:miter lim="400000"/>
          </a:ln>
        </p:spPr>
        <p:txBody>
          <a:bodyPr wrap="none" lIns="50800" tIns="50800" rIns="50800" bIns="50800" anchor="t">
            <a:spAutoFit/>
          </a:bodyPr>
          <a:lstStyle>
            <a:lvl1pPr>
              <a:defRPr b="1">
                <a:latin typeface="Helvetica"/>
                <a:ea typeface="Helvetica"/>
                <a:cs typeface="Helvetica"/>
                <a:sym typeface="Helvetica"/>
              </a:defRPr>
            </a:lvl1pPr>
          </a:lstStyle>
          <a:p>
            <a:r>
              <a:rPr lang="zh-CN" altLang="en-US" sz="6000" cap="all" dirty="0">
                <a:solidFill>
                  <a:srgbClr val="000000"/>
                </a:solidFill>
                <a:latin typeface="微软雅黑" panose="020B0503020204020204" pitchFamily="34" charset="-122"/>
                <a:ea typeface="微软雅黑" panose="020B0503020204020204" pitchFamily="34" charset="-122"/>
              </a:rPr>
              <a:t>应用</a:t>
            </a:r>
            <a:endParaRPr lang="zh-CN" sz="6000" cap="all" dirty="0">
              <a:solidFill>
                <a:srgbClr val="000000"/>
              </a:solidFill>
              <a:latin typeface="微软雅黑" panose="020B0503020204020204" pitchFamily="34" charset="-122"/>
              <a:ea typeface="微软雅黑" panose="020B0503020204020204" pitchFamily="34" charset="-122"/>
            </a:endParaRPr>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9" y="3976829"/>
            <a:ext cx="8509002" cy="4750018"/>
          </a:xfrm>
          <a:prstGeom prst="rect">
            <a:avLst/>
          </a:prstGeom>
          <a:ln w="12700">
            <a:miter lim="400000"/>
          </a:ln>
        </p:spPr>
        <p:txBody>
          <a:bodyPr lIns="50800" tIns="50800" rIns="50800" bIns="50800" anchor="t">
            <a:spAutoFit/>
          </a:bodyPr>
          <a:lstStyle>
            <a:lvl1pPr algn="l">
              <a:defRPr sz="2400">
                <a:latin typeface="Helvetica"/>
                <a:ea typeface="Helvetica"/>
                <a:cs typeface="Helvetica"/>
                <a:sym typeface="Helvetica"/>
              </a:defRPr>
            </a:lvl1pPr>
          </a:lstStyle>
          <a:p>
            <a:pPr marL="457200" indent="-457200">
              <a:spcBef>
                <a:spcPts val="600"/>
              </a:spcBef>
              <a:spcAft>
                <a:spcPts val="600"/>
              </a:spcAft>
              <a:buFont typeface="Arial" panose="020B0604020202020204" pitchFamily="34" charset="0"/>
              <a:buChar char="•"/>
            </a:pPr>
            <a:r>
              <a:rPr lang="zh-CN" altLang="en-US" sz="36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用于描述视觉特性</a:t>
            </a:r>
            <a:endParaRPr lang="en-US" altLang="zh-CN" sz="36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endParaRPr>
          </a:p>
          <a:p>
            <a:pPr marL="457200" indent="-457200">
              <a:spcBef>
                <a:spcPts val="600"/>
              </a:spcBef>
              <a:spcAft>
                <a:spcPts val="600"/>
              </a:spcAft>
              <a:buFont typeface="Arial" panose="020B0604020202020204" pitchFamily="34" charset="0"/>
              <a:buChar char="•"/>
            </a:pPr>
            <a:r>
              <a:rPr lang="zh-CN" altLang="en-US" sz="36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包括纹理设置，着色器输入参数等</a:t>
            </a:r>
            <a:endParaRPr lang="en-US" altLang="zh-CN" sz="36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endParaRPr>
          </a:p>
          <a:p>
            <a:pPr marL="457200" indent="-457200">
              <a:spcBef>
                <a:spcPts val="600"/>
              </a:spcBef>
              <a:spcAft>
                <a:spcPts val="600"/>
              </a:spcAft>
              <a:buFont typeface="Arial" panose="020B0604020202020204" pitchFamily="34" charset="0"/>
              <a:buChar char="•"/>
            </a:pPr>
            <a:r>
              <a:rPr lang="zh-CN" altLang="en-US" sz="36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网格和材质结合后包含所有需要渲染物体的信息</a:t>
            </a:r>
            <a:endParaRPr lang="en-US" altLang="zh-CN" sz="36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endParaRPr>
          </a:p>
          <a:p>
            <a:pPr marL="457200" indent="-457200">
              <a:spcBef>
                <a:spcPts val="600"/>
              </a:spcBef>
              <a:spcAft>
                <a:spcPts val="600"/>
              </a:spcAft>
              <a:buFont typeface="Arial" panose="020B0604020202020204" pitchFamily="34" charset="0"/>
              <a:buChar char="•"/>
            </a:pPr>
            <a:r>
              <a:rPr lang="zh-CN" altLang="en-US" sz="36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凹凸贴图</a:t>
            </a:r>
            <a:endParaRPr lang="en-US" sz="36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endParaRPr>
          </a:p>
          <a:p>
            <a:pPr marL="457200" indent="-457200">
              <a:spcBef>
                <a:spcPts val="600"/>
              </a:spcBef>
              <a:spcAft>
                <a:spcPts val="600"/>
              </a:spcAft>
              <a:buFont typeface="Arial" panose="020B0604020202020204" pitchFamily="34" charset="0"/>
              <a:buChar char="•"/>
            </a:pPr>
            <a:endParaRPr lang="zh-CN" sz="3600" dirty="0">
              <a:solidFill>
                <a:srgbClr val="000000"/>
              </a:solidFill>
              <a:latin typeface="微软雅黑 Light" panose="020B0502040204020203" pitchFamily="34" charset="-122"/>
              <a:ea typeface="微软雅黑 Light" panose="020B0502040204020203" pitchFamily="34" charset="-122"/>
            </a:endParaRPr>
          </a:p>
          <a:p>
            <a:pPr marL="457200" indent="-457200">
              <a:spcBef>
                <a:spcPts val="600"/>
              </a:spcBef>
              <a:spcAft>
                <a:spcPts val="600"/>
              </a:spcAft>
              <a:buFont typeface="Arial" panose="020B0604020202020204" pitchFamily="34" charset="0"/>
              <a:buChar char="•"/>
            </a:pPr>
            <a:endParaRPr lang="zh-CN" sz="3600" dirty="0">
              <a:solidFill>
                <a:srgbClr val="000000"/>
              </a:solidFill>
              <a:latin typeface="微软雅黑 Light" panose="020B0502040204020203" pitchFamily="34" charset="-122"/>
              <a:ea typeface="微软雅黑 Light" panose="020B0502040204020203" pitchFamily="34" charset="-122"/>
            </a:endParaRPr>
          </a:p>
        </p:txBody>
      </p:sp>
      <p:sp>
        <p:nvSpPr>
          <p:cNvPr id="11" name="The Picture slide"/>
          <p:cNvSpPr txBox="1"/>
          <p:nvPr/>
        </p:nvSpPr>
        <p:spPr>
          <a:xfrm>
            <a:off x="1752109" y="2868616"/>
            <a:ext cx="1128514" cy="718145"/>
          </a:xfrm>
          <a:prstGeom prst="rect">
            <a:avLst/>
          </a:prstGeom>
          <a:ln w="12700">
            <a:miter lim="400000"/>
          </a:ln>
        </p:spPr>
        <p:txBody>
          <a:bodyPr wrap="none" lIns="50800" tIns="50800" rIns="50800" bIns="50800" anchor="t">
            <a:spAutoFit/>
          </a:bodyPr>
          <a:lstStyle>
            <a:lvl1pPr>
              <a:defRPr b="1">
                <a:latin typeface="Helvetica"/>
                <a:ea typeface="Helvetica"/>
                <a:cs typeface="Helvetica"/>
                <a:sym typeface="Helvetica"/>
              </a:defRPr>
            </a:lvl1pPr>
          </a:lstStyle>
          <a:p>
            <a:r>
              <a:rPr lang="zh-CN" altLang="en-US" sz="4000" dirty="0">
                <a:solidFill>
                  <a:srgbClr val="000000">
                    <a:lumMod val="50000"/>
                    <a:lumOff val="50000"/>
                  </a:srgbClr>
                </a:solidFill>
                <a:latin typeface="微软雅黑" panose="020B0503020204020204" pitchFamily="34" charset="-122"/>
                <a:ea typeface="微软雅黑" panose="020B0503020204020204" pitchFamily="34" charset="-122"/>
              </a:rPr>
              <a:t>材质</a:t>
            </a:r>
            <a:endParaRPr lang="zh-CN" sz="4000" dirty="0">
              <a:solidFill>
                <a:srgbClr val="000000">
                  <a:lumMod val="50000"/>
                  <a:lumOff val="50000"/>
                </a:srgbClr>
              </a:solidFill>
              <a:latin typeface="微软雅黑" panose="020B0503020204020204" pitchFamily="34" charset="-122"/>
              <a:ea typeface="微软雅黑" panose="020B0503020204020204" pitchFamily="34" charset="-122"/>
            </a:endParaRPr>
          </a:p>
        </p:txBody>
      </p:sp>
      <p:sp>
        <p:nvSpPr>
          <p:cNvPr id="12" name="Rectangle"/>
          <p:cNvSpPr/>
          <p:nvPr/>
        </p:nvSpPr>
        <p:spPr>
          <a:xfrm>
            <a:off x="1752108" y="3663419"/>
            <a:ext cx="9438184" cy="127366"/>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sz="3200">
              <a:solidFill>
                <a:srgbClr val="FFFFFF"/>
              </a:solidFill>
              <a:latin typeface="Helvetica"/>
              <a:ea typeface="Helvetica"/>
              <a:cs typeface="Helvetica"/>
              <a:sym typeface="Helvetica"/>
            </a:endParaRPr>
          </a:p>
        </p:txBody>
      </p:sp>
      <p:pic>
        <p:nvPicPr>
          <p:cNvPr id="2" name="图片 1"/>
          <p:cNvPicPr>
            <a:picLocks noChangeAspect="1"/>
          </p:cNvPicPr>
          <p:nvPr/>
        </p:nvPicPr>
        <p:blipFill>
          <a:blip r:embed="rId3"/>
          <a:stretch>
            <a:fillRect/>
          </a:stretch>
        </p:blipFill>
        <p:spPr>
          <a:xfrm>
            <a:off x="12190269" y="1623710"/>
            <a:ext cx="11849100" cy="7762875"/>
          </a:xfrm>
          <a:prstGeom prst="rect">
            <a:avLst/>
          </a:prstGeom>
        </p:spPr>
      </p:pic>
      <p:pic>
        <p:nvPicPr>
          <p:cNvPr id="3" name="图片 2"/>
          <p:cNvPicPr>
            <a:picLocks noChangeAspect="1"/>
          </p:cNvPicPr>
          <p:nvPr/>
        </p:nvPicPr>
        <p:blipFill>
          <a:blip r:embed="rId4"/>
          <a:stretch>
            <a:fillRect/>
          </a:stretch>
        </p:blipFill>
        <p:spPr>
          <a:xfrm>
            <a:off x="12343966" y="9386585"/>
            <a:ext cx="5514975" cy="3876675"/>
          </a:xfrm>
          <a:prstGeom prst="rect">
            <a:avLst/>
          </a:prstGeom>
        </p:spPr>
      </p:pic>
      <p:pic>
        <p:nvPicPr>
          <p:cNvPr id="13" name="Picture 5" descr="C:\Users\ZhaoShuai\Desktop\UE5_Logo.pngUE5_Logo"/>
          <p:cNvPicPr>
            <a:picLocks noChangeAspect="1"/>
          </p:cNvPicPr>
          <p:nvPr/>
        </p:nvPicPr>
        <p:blipFill>
          <a:blip r:embed="rId5"/>
          <a:srcRect/>
          <a:stretch>
            <a:fillRect/>
          </a:stretch>
        </p:blipFill>
        <p:spPr>
          <a:xfrm>
            <a:off x="21758275" y="11090275"/>
            <a:ext cx="2625725" cy="2625725"/>
          </a:xfrm>
          <a:prstGeom prst="rect">
            <a:avLst/>
          </a:prstGeom>
          <a:noFill/>
        </p:spPr>
      </p:pic>
    </p:spTree>
    <p:extLst>
      <p:ext uri="{BB962C8B-B14F-4D97-AF65-F5344CB8AC3E}">
        <p14:creationId xmlns:p14="http://schemas.microsoft.com/office/powerpoint/2010/main" val="4156422633"/>
      </p:ext>
    </p:extLst>
  </p:cSld>
  <p:clrMapOvr>
    <a:masterClrMapping/>
  </p:clrMapOvr>
  <p:transition spd="med"/>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23" name="The Picture slide"/>
          <p:cNvSpPr txBox="1"/>
          <p:nvPr/>
        </p:nvSpPr>
        <p:spPr>
          <a:xfrm>
            <a:off x="1752108" y="1187693"/>
            <a:ext cx="1641475" cy="1025922"/>
          </a:xfrm>
          <a:prstGeom prst="rect">
            <a:avLst/>
          </a:prstGeom>
          <a:ln w="12700">
            <a:miter lim="400000"/>
          </a:ln>
        </p:spPr>
        <p:txBody>
          <a:bodyPr wrap="none" lIns="50800" tIns="50800" rIns="50800" bIns="50800" anchor="t">
            <a:spAutoFit/>
          </a:bodyPr>
          <a:lstStyle>
            <a:lvl1pPr>
              <a:defRPr b="1">
                <a:latin typeface="Helvetica"/>
                <a:ea typeface="Helvetica"/>
                <a:cs typeface="Helvetica"/>
                <a:sym typeface="Helvetica"/>
              </a:defRPr>
            </a:lvl1pPr>
          </a:lstStyle>
          <a:p>
            <a:r>
              <a:rPr lang="zh-CN" altLang="en-US" sz="6000" cap="all" dirty="0">
                <a:solidFill>
                  <a:srgbClr val="000000"/>
                </a:solidFill>
                <a:latin typeface="微软雅黑" panose="020B0503020204020204" pitchFamily="34" charset="-122"/>
                <a:ea typeface="微软雅黑" panose="020B0503020204020204" pitchFamily="34" charset="-122"/>
              </a:rPr>
              <a:t>应用</a:t>
            </a:r>
            <a:endParaRPr lang="zh-CN" sz="6000" cap="all" dirty="0">
              <a:solidFill>
                <a:srgbClr val="000000"/>
              </a:solidFill>
              <a:latin typeface="微软雅黑" panose="020B0503020204020204" pitchFamily="34" charset="-122"/>
              <a:ea typeface="微软雅黑" panose="020B0503020204020204" pitchFamily="34" charset="-122"/>
            </a:endParaRPr>
          </a:p>
        </p:txBody>
      </p:sp>
      <p:sp>
        <p:nvSpPr>
          <p:cNvPr id="8" name="The Picture slide"/>
          <p:cNvSpPr txBox="1"/>
          <p:nvPr/>
        </p:nvSpPr>
        <p:spPr>
          <a:xfrm>
            <a:off x="1752109" y="2799538"/>
            <a:ext cx="1128514" cy="718145"/>
          </a:xfrm>
          <a:prstGeom prst="rect">
            <a:avLst/>
          </a:prstGeom>
          <a:ln w="12700">
            <a:miter lim="400000"/>
          </a:ln>
        </p:spPr>
        <p:txBody>
          <a:bodyPr wrap="none" lIns="50800" tIns="50800" rIns="50800" bIns="50800" anchor="t">
            <a:spAutoFit/>
          </a:bodyPr>
          <a:lstStyle>
            <a:lvl1pPr>
              <a:defRPr b="1">
                <a:latin typeface="Helvetica"/>
                <a:ea typeface="Helvetica"/>
                <a:cs typeface="Helvetica"/>
                <a:sym typeface="Helvetica"/>
              </a:defRPr>
            </a:lvl1pPr>
          </a:lstStyle>
          <a:p>
            <a:r>
              <a:rPr lang="zh-CN" altLang="en-US" sz="4000" dirty="0">
                <a:solidFill>
                  <a:srgbClr val="000000">
                    <a:lumMod val="50000"/>
                    <a:lumOff val="50000"/>
                  </a:srgbClr>
                </a:solidFill>
                <a:latin typeface="微软雅黑" panose="020B0503020204020204" pitchFamily="34" charset="-122"/>
                <a:ea typeface="微软雅黑" panose="020B0503020204020204" pitchFamily="34" charset="-122"/>
              </a:rPr>
              <a:t>光照</a:t>
            </a:r>
            <a:endParaRPr lang="zh-CN" sz="4000" dirty="0">
              <a:solidFill>
                <a:srgbClr val="000000">
                  <a:lumMod val="50000"/>
                  <a:lumOff val="50000"/>
                </a:srgbClr>
              </a:solidFill>
              <a:latin typeface="微软雅黑" panose="020B0503020204020204" pitchFamily="34" charset="-122"/>
              <a:ea typeface="微软雅黑" panose="020B0503020204020204" pitchFamily="34" charset="-122"/>
            </a:endParaRPr>
          </a:p>
        </p:txBody>
      </p:sp>
      <p:sp>
        <p:nvSpPr>
          <p:cNvPr id="9"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8" y="3907751"/>
            <a:ext cx="8950527" cy="10074553"/>
          </a:xfrm>
          <a:prstGeom prst="rect">
            <a:avLst/>
          </a:prstGeom>
          <a:ln w="12700">
            <a:miter lim="400000"/>
          </a:ln>
        </p:spPr>
        <p:txBody>
          <a:bodyPr wrap="square" lIns="50800" tIns="50800" rIns="50800" bIns="50800" anchor="t">
            <a:spAutoFit/>
          </a:bodyPr>
          <a:lstStyle>
            <a:lvl1pPr algn="l">
              <a:defRPr sz="2400">
                <a:latin typeface="Helvetica"/>
                <a:ea typeface="Helvetica"/>
                <a:cs typeface="Helvetica"/>
                <a:sym typeface="Helvetica"/>
              </a:defRPr>
            </a:lvl1pPr>
          </a:lstStyle>
          <a:p>
            <a:pPr marL="457200" indent="-457200">
              <a:spcBef>
                <a:spcPts val="600"/>
              </a:spcBef>
              <a:spcAft>
                <a:spcPts val="1200"/>
              </a:spcAft>
              <a:buFont typeface="Arial" panose="020B0604020202020204" pitchFamily="34" charset="0"/>
              <a:buChar char="•"/>
            </a:pPr>
            <a:r>
              <a:rPr lang="zh-CN" altLang="en-US" sz="3600" dirty="0">
                <a:solidFill>
                  <a:srgbClr val="000000"/>
                </a:solidFill>
                <a:latin typeface="微软雅黑 Light" panose="020B0502040204020203" pitchFamily="34" charset="-122"/>
                <a:ea typeface="微软雅黑 Light" panose="020B0502040204020203" pitchFamily="34" charset="-122"/>
              </a:rPr>
              <a:t>直接光照</a:t>
            </a:r>
            <a:endParaRPr lang="en-US" altLang="zh-CN" sz="3600" dirty="0">
              <a:solidFill>
                <a:srgbClr val="000000"/>
              </a:solidFill>
              <a:latin typeface="微软雅黑 Light" panose="020B0502040204020203" pitchFamily="34" charset="-122"/>
              <a:ea typeface="微软雅黑 Light" panose="020B0502040204020203" pitchFamily="34" charset="-122"/>
            </a:endParaRPr>
          </a:p>
          <a:p>
            <a:pPr marL="457200" indent="-457200">
              <a:spcBef>
                <a:spcPts val="600"/>
              </a:spcBef>
              <a:spcAft>
                <a:spcPts val="1200"/>
              </a:spcAft>
              <a:buFont typeface="Arial" panose="020B0604020202020204" pitchFamily="34" charset="0"/>
              <a:buChar char="•"/>
            </a:pPr>
            <a:r>
              <a:rPr lang="zh-CN" altLang="en-US" sz="36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间接光照</a:t>
            </a:r>
            <a:endParaRPr lang="en-US" altLang="zh-CN" sz="36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endParaRPr>
          </a:p>
          <a:p>
            <a:pPr marL="457200" indent="-457200">
              <a:spcBef>
                <a:spcPts val="600"/>
              </a:spcBef>
              <a:spcAft>
                <a:spcPts val="1200"/>
              </a:spcAft>
              <a:buFont typeface="Arial" panose="020B0604020202020204" pitchFamily="34" charset="0"/>
              <a:buChar char="•"/>
            </a:pPr>
            <a:r>
              <a:rPr lang="en-US" altLang="zh-CN" sz="3600" dirty="0" err="1">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hlinkClick r:id="rId3"/>
              </a:rPr>
              <a:t>Phong</a:t>
            </a:r>
            <a:r>
              <a:rPr lang="zh-CN" altLang="en-US" sz="36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hlinkClick r:id="rId3"/>
              </a:rPr>
              <a:t>氏光照模型</a:t>
            </a:r>
            <a:endParaRPr lang="en-US" altLang="zh-CN" sz="36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endParaRPr>
          </a:p>
          <a:p>
            <a:pPr marL="1428750" lvl="1" indent="-514350">
              <a:spcBef>
                <a:spcPts val="600"/>
              </a:spcBef>
              <a:spcAft>
                <a:spcPts val="1200"/>
              </a:spcAft>
              <a:buFont typeface="+mj-lt"/>
              <a:buAutoNum type="arabicPeriod"/>
            </a:pPr>
            <a:r>
              <a:rPr lang="zh-CN" altLang="en-US"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环境光（</a:t>
            </a:r>
            <a:r>
              <a:rPr lang="en-US" altLang="zh-CN"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ambient</a:t>
            </a:r>
            <a:r>
              <a:rPr lang="zh-CN" altLang="en-US"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a:t>
            </a:r>
            <a:endParaRPr lang="en-US" altLang="zh-CN"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endParaRPr>
          </a:p>
          <a:p>
            <a:pPr marL="1428750" lvl="1" indent="-514350">
              <a:spcBef>
                <a:spcPts val="600"/>
              </a:spcBef>
              <a:spcAft>
                <a:spcPts val="1200"/>
              </a:spcAft>
              <a:buFont typeface="+mj-lt"/>
              <a:buAutoNum type="arabicPeriod"/>
            </a:pPr>
            <a:r>
              <a:rPr lang="zh-CN" altLang="en-US"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漫反射（</a:t>
            </a:r>
            <a:r>
              <a:rPr lang="en-US" altLang="zh-CN"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diffuse</a:t>
            </a:r>
            <a:r>
              <a:rPr lang="zh-CN" altLang="en-US"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a:t>
            </a:r>
            <a:endParaRPr lang="en-US" altLang="zh-CN"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endParaRPr>
          </a:p>
          <a:p>
            <a:pPr marL="1428750" lvl="1" indent="-514350">
              <a:spcBef>
                <a:spcPts val="600"/>
              </a:spcBef>
              <a:spcAft>
                <a:spcPts val="1200"/>
              </a:spcAft>
              <a:buFont typeface="+mj-lt"/>
              <a:buAutoNum type="arabicPeriod"/>
            </a:pPr>
            <a:r>
              <a:rPr lang="zh-CN" altLang="en-US"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镜面反射（</a:t>
            </a:r>
            <a:r>
              <a:rPr lang="en-US" altLang="zh-CN"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specular</a:t>
            </a:r>
            <a:r>
              <a:rPr lang="zh-CN" altLang="en-US"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a:t>
            </a:r>
            <a:endParaRPr lang="en-US" altLang="zh-CN"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endParaRPr>
          </a:p>
          <a:p>
            <a:pPr marL="514350" indent="-514350">
              <a:spcBef>
                <a:spcPts val="600"/>
              </a:spcBef>
              <a:spcAft>
                <a:spcPts val="1200"/>
              </a:spcAft>
              <a:buFont typeface="Arial" panose="020B0604020202020204" pitchFamily="34" charset="0"/>
              <a:buChar char="•"/>
            </a:pPr>
            <a:r>
              <a:rPr lang="zh-CN" altLang="en-US" sz="36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光照模型</a:t>
            </a:r>
            <a:endParaRPr lang="en-US" altLang="zh-CN" sz="36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endParaRPr>
          </a:p>
          <a:p>
            <a:pPr marL="1428750" lvl="1" indent="-514350">
              <a:spcBef>
                <a:spcPts val="600"/>
              </a:spcBef>
              <a:spcAft>
                <a:spcPts val="1200"/>
              </a:spcAft>
              <a:buFont typeface="+mj-lt"/>
              <a:buAutoNum type="arabicPeriod"/>
            </a:pPr>
            <a:r>
              <a:rPr lang="zh-CN" altLang="en-US"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静态光照</a:t>
            </a:r>
            <a:endParaRPr lang="en-US" altLang="zh-CN"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endParaRPr>
          </a:p>
          <a:p>
            <a:pPr marL="1428750" lvl="1" indent="-514350">
              <a:spcBef>
                <a:spcPts val="600"/>
              </a:spcBef>
              <a:spcAft>
                <a:spcPts val="1200"/>
              </a:spcAft>
              <a:buFont typeface="+mj-lt"/>
              <a:buAutoNum type="arabicPeriod"/>
            </a:pPr>
            <a:r>
              <a:rPr lang="zh-CN" altLang="en-US"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环境光</a:t>
            </a:r>
            <a:endParaRPr lang="en-US" altLang="zh-CN"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endParaRPr>
          </a:p>
          <a:p>
            <a:pPr marL="1428750" lvl="1" indent="-514350">
              <a:spcBef>
                <a:spcPts val="600"/>
              </a:spcBef>
              <a:spcAft>
                <a:spcPts val="1200"/>
              </a:spcAft>
              <a:buFont typeface="+mj-lt"/>
              <a:buAutoNum type="arabicPeriod"/>
            </a:pPr>
            <a:r>
              <a:rPr lang="zh-CN" altLang="en-US"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平行光</a:t>
            </a:r>
            <a:endParaRPr lang="en-US" altLang="zh-CN"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endParaRPr>
          </a:p>
          <a:p>
            <a:pPr marL="1428750" lvl="1" indent="-514350">
              <a:spcBef>
                <a:spcPts val="600"/>
              </a:spcBef>
              <a:spcAft>
                <a:spcPts val="1200"/>
              </a:spcAft>
              <a:buFont typeface="+mj-lt"/>
              <a:buAutoNum type="arabicPeriod"/>
            </a:pPr>
            <a:r>
              <a:rPr lang="zh-CN" altLang="en-US"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点光</a:t>
            </a:r>
            <a:endParaRPr lang="en-US" altLang="zh-CN"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endParaRPr>
          </a:p>
          <a:p>
            <a:pPr marL="1428750" lvl="1" indent="-514350">
              <a:spcBef>
                <a:spcPts val="600"/>
              </a:spcBef>
              <a:spcAft>
                <a:spcPts val="1200"/>
              </a:spcAft>
              <a:buFont typeface="+mj-lt"/>
              <a:buAutoNum type="arabicPeriod"/>
            </a:pPr>
            <a:r>
              <a:rPr lang="zh-CN" altLang="en-US"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聚光</a:t>
            </a:r>
            <a:endParaRPr lang="en-US" altLang="zh-CN"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endParaRPr>
          </a:p>
          <a:p>
            <a:pPr marL="1428750" lvl="1" indent="-514350">
              <a:spcBef>
                <a:spcPts val="600"/>
              </a:spcBef>
              <a:spcAft>
                <a:spcPts val="1200"/>
              </a:spcAft>
              <a:buFont typeface="Arial" panose="020B0604020202020204" pitchFamily="34" charset="0"/>
              <a:buChar char="•"/>
            </a:pPr>
            <a:endParaRPr lang="en-US" altLang="zh-CN"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endParaRPr>
          </a:p>
        </p:txBody>
      </p:sp>
      <p:sp>
        <p:nvSpPr>
          <p:cNvPr id="13" name="Rectangle"/>
          <p:cNvSpPr/>
          <p:nvPr/>
        </p:nvSpPr>
        <p:spPr>
          <a:xfrm>
            <a:off x="1752108" y="3589750"/>
            <a:ext cx="9438184" cy="127366"/>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sz="3200">
              <a:solidFill>
                <a:srgbClr val="FFFFFF"/>
              </a:solidFill>
              <a:latin typeface="Helvetica"/>
              <a:ea typeface="Helvetica"/>
              <a:cs typeface="Helvetica"/>
              <a:sym typeface="Helvetica"/>
            </a:endParaRPr>
          </a:p>
        </p:txBody>
      </p:sp>
      <p:pic>
        <p:nvPicPr>
          <p:cNvPr id="2" name="图片 1"/>
          <p:cNvPicPr>
            <a:picLocks noChangeAspect="1"/>
          </p:cNvPicPr>
          <p:nvPr/>
        </p:nvPicPr>
        <p:blipFill>
          <a:blip r:embed="rId4"/>
          <a:stretch>
            <a:fillRect/>
          </a:stretch>
        </p:blipFill>
        <p:spPr>
          <a:xfrm>
            <a:off x="11794224" y="4555122"/>
            <a:ext cx="12144375" cy="6762750"/>
          </a:xfrm>
          <a:prstGeom prst="rect">
            <a:avLst/>
          </a:prstGeom>
        </p:spPr>
      </p:pic>
      <p:pic>
        <p:nvPicPr>
          <p:cNvPr id="6" name="图片 5"/>
          <p:cNvPicPr>
            <a:picLocks noChangeAspect="1"/>
          </p:cNvPicPr>
          <p:nvPr/>
        </p:nvPicPr>
        <p:blipFill>
          <a:blip r:embed="rId5"/>
          <a:stretch>
            <a:fillRect/>
          </a:stretch>
        </p:blipFill>
        <p:spPr>
          <a:xfrm>
            <a:off x="12041551" y="1312158"/>
            <a:ext cx="11649719" cy="3228373"/>
          </a:xfrm>
          <a:prstGeom prst="rect">
            <a:avLst/>
          </a:prstGeom>
        </p:spPr>
      </p:pic>
      <p:pic>
        <p:nvPicPr>
          <p:cNvPr id="11" name="Picture 5" descr="C:\Users\ZhaoShuai\Desktop\UE5_Logo.pngUE5_Logo"/>
          <p:cNvPicPr>
            <a:picLocks noChangeAspect="1"/>
          </p:cNvPicPr>
          <p:nvPr/>
        </p:nvPicPr>
        <p:blipFill>
          <a:blip r:embed="rId6"/>
          <a:srcRect/>
          <a:stretch>
            <a:fillRect/>
          </a:stretch>
        </p:blipFill>
        <p:spPr>
          <a:xfrm>
            <a:off x="21758275" y="11090275"/>
            <a:ext cx="2625725" cy="2625725"/>
          </a:xfrm>
          <a:prstGeom prst="rect">
            <a:avLst/>
          </a:prstGeom>
          <a:noFill/>
        </p:spPr>
      </p:pic>
    </p:spTree>
    <p:extLst>
      <p:ext uri="{BB962C8B-B14F-4D97-AF65-F5344CB8AC3E}">
        <p14:creationId xmlns:p14="http://schemas.microsoft.com/office/powerpoint/2010/main" val="1495413449"/>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377" name="Rectangle"/>
          <p:cNvSpPr/>
          <p:nvPr/>
        </p:nvSpPr>
        <p:spPr>
          <a:xfrm>
            <a:off x="1666645" y="0"/>
            <a:ext cx="12240000" cy="13716000"/>
          </a:xfrm>
          <a:prstGeom prst="rect">
            <a:avLst/>
          </a:prstGeom>
          <a:solidFill>
            <a:schemeClr val="bg1">
              <a:alpha val="80000"/>
            </a:schemeClr>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2800" kern="0" dirty="0">
              <a:solidFill>
                <a:srgbClr val="FFFFFF"/>
              </a:solidFill>
              <a:latin typeface="微软雅黑 Light" panose="020B0502040204020203" pitchFamily="34" charset="-122"/>
              <a:ea typeface="微软雅黑 Light" panose="020B0502040204020203" pitchFamily="34" charset="-122"/>
              <a:cs typeface="Helvetica"/>
              <a:sym typeface="Helvetica"/>
            </a:endParaRPr>
          </a:p>
        </p:txBody>
      </p:sp>
      <p:sp>
        <p:nvSpPr>
          <p:cNvPr id="11"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p:cNvSpPr/>
          <p:nvPr/>
        </p:nvSpPr>
        <p:spPr>
          <a:xfrm>
            <a:off x="2706624" y="3352800"/>
            <a:ext cx="7104888" cy="1364476"/>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pPr marL="571500" indent="-571500" defTabSz="825500" hangingPunct="0">
              <a:spcBef>
                <a:spcPts val="600"/>
              </a:spcBef>
              <a:spcAft>
                <a:spcPts val="600"/>
              </a:spcAft>
              <a:buFont typeface="Arial" panose="020B0604020202020204" pitchFamily="34" charset="0"/>
              <a:buChar char="•"/>
            </a:pPr>
            <a:r>
              <a:rPr lang="zh-CN" altLang="en-US" sz="3600" kern="0" dirty="0">
                <a:solidFill>
                  <a:srgbClr val="000000"/>
                </a:solidFill>
                <a:latin typeface="微软雅黑 Light" panose="020B0502040204020203" pitchFamily="34" charset="-122"/>
                <a:ea typeface="微软雅黑 Light" panose="020B0502040204020203" pitchFamily="34" charset="-122"/>
              </a:rPr>
              <a:t>参考书右手系，</a:t>
            </a:r>
            <a:r>
              <a:rPr lang="en-US" altLang="zh-CN" sz="3600" kern="0" dirty="0">
                <a:solidFill>
                  <a:srgbClr val="000000"/>
                </a:solidFill>
                <a:latin typeface="微软雅黑 Light" panose="020B0502040204020203" pitchFamily="34" charset="-122"/>
                <a:ea typeface="微软雅黑 Light" panose="020B0502040204020203" pitchFamily="34" charset="-122"/>
              </a:rPr>
              <a:t>UE</a:t>
            </a:r>
            <a:r>
              <a:rPr lang="zh-CN" altLang="en-US" sz="3600" kern="0" dirty="0">
                <a:solidFill>
                  <a:srgbClr val="000000"/>
                </a:solidFill>
                <a:latin typeface="微软雅黑 Light" panose="020B0502040204020203" pitchFamily="34" charset="-122"/>
                <a:ea typeface="微软雅黑 Light" panose="020B0502040204020203" pitchFamily="34" charset="-122"/>
              </a:rPr>
              <a:t>左手系</a:t>
            </a:r>
            <a:endParaRPr lang="en-US" altLang="zh-CN" sz="3600" kern="0" dirty="0">
              <a:solidFill>
                <a:srgbClr val="000000"/>
              </a:solidFill>
              <a:latin typeface="微软雅黑 Light" panose="020B0502040204020203" pitchFamily="34" charset="-122"/>
              <a:ea typeface="微软雅黑 Light" panose="020B0502040204020203" pitchFamily="34" charset="-122"/>
            </a:endParaRPr>
          </a:p>
          <a:p>
            <a:pPr marL="571500" indent="-571500" defTabSz="825500" hangingPunct="0">
              <a:spcBef>
                <a:spcPts val="600"/>
              </a:spcBef>
              <a:spcAft>
                <a:spcPts val="600"/>
              </a:spcAft>
              <a:buFont typeface="Arial" panose="020B0604020202020204" pitchFamily="34" charset="0"/>
              <a:buChar char="•"/>
            </a:pPr>
            <a:r>
              <a:rPr lang="zh-CN" altLang="en-US" sz="3600" kern="0" dirty="0">
                <a:solidFill>
                  <a:srgbClr val="000000"/>
                </a:solidFill>
                <a:latin typeface="微软雅黑 Light" panose="020B0502040204020203" pitchFamily="34" charset="-122"/>
                <a:ea typeface="微软雅黑 Light" panose="020B0502040204020203" pitchFamily="34" charset="-122"/>
              </a:rPr>
              <a:t>注意</a:t>
            </a:r>
            <a:r>
              <a:rPr lang="en-US" altLang="zh-CN" sz="3600" kern="0" dirty="0">
                <a:solidFill>
                  <a:srgbClr val="000000"/>
                </a:solidFill>
                <a:latin typeface="微软雅黑 Light" panose="020B0502040204020203" pitchFamily="34" charset="-122"/>
                <a:ea typeface="微软雅黑 Light" panose="020B0502040204020203" pitchFamily="34" charset="-122"/>
              </a:rPr>
              <a:t>Up</a:t>
            </a:r>
            <a:r>
              <a:rPr lang="zh-CN" altLang="en-US" sz="3600" kern="0" dirty="0">
                <a:solidFill>
                  <a:srgbClr val="000000"/>
                </a:solidFill>
                <a:latin typeface="微软雅黑 Light" panose="020B0502040204020203" pitchFamily="34" charset="-122"/>
                <a:ea typeface="微软雅黑 Light" panose="020B0502040204020203" pitchFamily="34" charset="-122"/>
              </a:rPr>
              <a:t>轴的选择</a:t>
            </a:r>
            <a:endParaRPr lang="zh-CN" sz="3600" kern="0" dirty="0">
              <a:solidFill>
                <a:srgbClr val="000000"/>
              </a:solidFill>
              <a:latin typeface="微软雅黑 Light" panose="020B0502040204020203" pitchFamily="34" charset="-122"/>
              <a:ea typeface="微软雅黑 Light" panose="020B0502040204020203" pitchFamily="34" charset="-122"/>
            </a:endParaRPr>
          </a:p>
        </p:txBody>
      </p:sp>
      <p:sp>
        <p:nvSpPr>
          <p:cNvPr id="12" name="The Picture slide"/>
          <p:cNvSpPr txBox="1"/>
          <p:nvPr/>
        </p:nvSpPr>
        <p:spPr>
          <a:xfrm>
            <a:off x="2706624" y="1718163"/>
            <a:ext cx="7104888" cy="1025922"/>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6000" kern="0" cap="all" dirty="0">
                <a:solidFill>
                  <a:srgbClr val="000000"/>
                </a:solidFill>
                <a:latin typeface="微软雅黑" panose="020B0503020204020204" pitchFamily="34" charset="-122"/>
                <a:ea typeface="微软雅黑" panose="020B0503020204020204" pitchFamily="34" charset="-122"/>
              </a:rPr>
              <a:t>左右手系</a:t>
            </a:r>
            <a:endParaRPr lang="zh-CN" sz="6000" kern="0" cap="all" dirty="0">
              <a:solidFill>
                <a:srgbClr val="000000"/>
              </a:solidFill>
              <a:latin typeface="微软雅黑" panose="020B0503020204020204" pitchFamily="34" charset="-122"/>
              <a:ea typeface="微软雅黑" panose="020B0503020204020204" pitchFamily="34" charset="-122"/>
            </a:endParaRPr>
          </a:p>
        </p:txBody>
      </p:sp>
      <p:sp>
        <p:nvSpPr>
          <p:cNvPr id="13" name="Rectangle"/>
          <p:cNvSpPr/>
          <p:nvPr/>
        </p:nvSpPr>
        <p:spPr>
          <a:xfrm>
            <a:off x="2724912" y="2987040"/>
            <a:ext cx="7104888"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2800" kern="0">
              <a:solidFill>
                <a:srgbClr val="FFFFFF"/>
              </a:solidFill>
              <a:latin typeface="微软雅黑 Light" panose="020B0502040204020203" pitchFamily="34" charset="-122"/>
              <a:ea typeface="微软雅黑 Light" panose="020B0502040204020203" pitchFamily="34" charset="-122"/>
              <a:cs typeface="Helvetica"/>
              <a:sym typeface="Helvetica"/>
            </a:endParaRPr>
          </a:p>
        </p:txBody>
      </p:sp>
      <p:pic>
        <p:nvPicPr>
          <p:cNvPr id="5" name="图片 4">
            <a:extLst>
              <a:ext uri="{FF2B5EF4-FFF2-40B4-BE49-F238E27FC236}">
                <a16:creationId xmlns:a16="http://schemas.microsoft.com/office/drawing/2014/main" id="{F7CB267B-9ACE-4D23-B1C8-540EF4A46816}"/>
              </a:ext>
            </a:extLst>
          </p:cNvPr>
          <p:cNvPicPr>
            <a:picLocks noChangeAspect="1"/>
          </p:cNvPicPr>
          <p:nvPr/>
        </p:nvPicPr>
        <p:blipFill>
          <a:blip r:embed="rId3"/>
          <a:stretch>
            <a:fillRect/>
          </a:stretch>
        </p:blipFill>
        <p:spPr>
          <a:xfrm>
            <a:off x="2706624" y="4717276"/>
            <a:ext cx="8985788" cy="8444477"/>
          </a:xfrm>
          <a:prstGeom prst="rect">
            <a:avLst/>
          </a:prstGeom>
        </p:spPr>
      </p:pic>
      <p:pic>
        <p:nvPicPr>
          <p:cNvPr id="3" name="图片 2">
            <a:extLst>
              <a:ext uri="{FF2B5EF4-FFF2-40B4-BE49-F238E27FC236}">
                <a16:creationId xmlns:a16="http://schemas.microsoft.com/office/drawing/2014/main" id="{91BE4588-BCEA-4206-9650-E243F8FF5E9D}"/>
              </a:ext>
            </a:extLst>
          </p:cNvPr>
          <p:cNvPicPr>
            <a:picLocks noChangeAspect="1"/>
          </p:cNvPicPr>
          <p:nvPr/>
        </p:nvPicPr>
        <p:blipFill>
          <a:blip r:embed="rId4"/>
          <a:stretch>
            <a:fillRect/>
          </a:stretch>
        </p:blipFill>
        <p:spPr>
          <a:xfrm>
            <a:off x="15628937" y="1403479"/>
            <a:ext cx="7239000" cy="5923790"/>
          </a:xfrm>
          <a:prstGeom prst="rect">
            <a:avLst/>
          </a:prstGeom>
        </p:spPr>
      </p:pic>
      <p:pic>
        <p:nvPicPr>
          <p:cNvPr id="1026" name="Picture 2">
            <a:extLst>
              <a:ext uri="{FF2B5EF4-FFF2-40B4-BE49-F238E27FC236}">
                <a16:creationId xmlns:a16="http://schemas.microsoft.com/office/drawing/2014/main" id="{AF6C4FFF-7121-4078-9AAB-79BF52F1017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628937" y="7905667"/>
            <a:ext cx="7239000" cy="4286250"/>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a:extLst>
              <a:ext uri="{FF2B5EF4-FFF2-40B4-BE49-F238E27FC236}">
                <a16:creationId xmlns:a16="http://schemas.microsoft.com/office/drawing/2014/main" id="{B6A3A694-61C6-453C-9CFC-EA2870B5B4B3}"/>
              </a:ext>
            </a:extLst>
          </p:cNvPr>
          <p:cNvSpPr txBox="1"/>
          <p:nvPr/>
        </p:nvSpPr>
        <p:spPr>
          <a:xfrm>
            <a:off x="17340519" y="12628274"/>
            <a:ext cx="4000646" cy="533479"/>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2800" b="0" i="0" u="none" strike="noStrike" cap="none" spc="0" normalizeH="0" baseline="0" dirty="0">
                <a:ln>
                  <a:noFill/>
                </a:ln>
                <a:solidFill>
                  <a:srgbClr val="000000"/>
                </a:solidFill>
                <a:effectLst/>
                <a:uFillTx/>
                <a:latin typeface="微软雅黑 Light" panose="020B0502040204020203" pitchFamily="34" charset="-122"/>
                <a:ea typeface="微软雅黑 Light" panose="020B0502040204020203" pitchFamily="34" charset="-122"/>
                <a:sym typeface="Helvetica Light"/>
              </a:rPr>
              <a:t>通过手势判定</a:t>
            </a:r>
          </a:p>
        </p:txBody>
      </p:sp>
    </p:spTree>
    <p:extLst>
      <p:ext uri="{BB962C8B-B14F-4D97-AF65-F5344CB8AC3E}">
        <p14:creationId xmlns:p14="http://schemas.microsoft.com/office/powerpoint/2010/main" val="3921874164"/>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377" name="Rectangle"/>
          <p:cNvSpPr/>
          <p:nvPr/>
        </p:nvSpPr>
        <p:spPr>
          <a:xfrm>
            <a:off x="1755173" y="0"/>
            <a:ext cx="12240000" cy="13716000"/>
          </a:xfrm>
          <a:prstGeom prst="rect">
            <a:avLst/>
          </a:prstGeom>
          <a:solidFill>
            <a:schemeClr val="bg1">
              <a:alpha val="80000"/>
            </a:schemeClr>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dirty="0">
              <a:solidFill>
                <a:srgbClr val="FFFFFF"/>
              </a:solidFill>
              <a:latin typeface="Helvetica"/>
              <a:ea typeface="Helvetica"/>
              <a:cs typeface="Helvetica"/>
              <a:sym typeface="Helvetica"/>
            </a:endParaRPr>
          </a:p>
        </p:txBody>
      </p:sp>
      <p:sp>
        <p:nvSpPr>
          <p:cNvPr id="11"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p:cNvSpPr/>
          <p:nvPr/>
        </p:nvSpPr>
        <p:spPr>
          <a:xfrm>
            <a:off x="2706624" y="4937760"/>
            <a:ext cx="7104888" cy="1364476"/>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pPr marL="571500" indent="-571500" defTabSz="825500" hangingPunct="0">
              <a:spcBef>
                <a:spcPts val="600"/>
              </a:spcBef>
              <a:spcAft>
                <a:spcPts val="600"/>
              </a:spcAft>
              <a:buFont typeface="Arial" panose="020B0604020202020204" pitchFamily="34" charset="0"/>
              <a:buChar char="•"/>
            </a:pPr>
            <a:r>
              <a:rPr lang="en-US" altLang="zh-CN" sz="3600" kern="0" dirty="0">
                <a:solidFill>
                  <a:srgbClr val="000000"/>
                </a:solidFill>
                <a:latin typeface="微软雅黑 Light" panose="020B0502040204020203" pitchFamily="34" charset="-122"/>
                <a:ea typeface="微软雅黑 Light" panose="020B0502040204020203" pitchFamily="34" charset="-122"/>
              </a:rPr>
              <a:t>GAMES101 Lecture02</a:t>
            </a:r>
          </a:p>
          <a:p>
            <a:pPr marL="571500" indent="-571500" defTabSz="825500" hangingPunct="0">
              <a:spcBef>
                <a:spcPts val="600"/>
              </a:spcBef>
              <a:spcAft>
                <a:spcPts val="600"/>
              </a:spcAft>
              <a:buFont typeface="Arial" panose="020B0604020202020204" pitchFamily="34" charset="0"/>
              <a:buChar char="•"/>
            </a:pPr>
            <a:r>
              <a:rPr lang="en-US" altLang="zh-CN" sz="3600" kern="0" dirty="0">
                <a:solidFill>
                  <a:srgbClr val="000000"/>
                </a:solidFill>
                <a:latin typeface="微软雅黑 Light" panose="020B0502040204020203" pitchFamily="34" charset="-122"/>
                <a:ea typeface="微软雅黑 Light" panose="020B0502040204020203" pitchFamily="34" charset="-122"/>
              </a:rPr>
              <a:t>Fundamentals 2.4</a:t>
            </a:r>
            <a:endParaRPr lang="zh-CN" sz="3600" kern="0" dirty="0">
              <a:solidFill>
                <a:srgbClr val="000000"/>
              </a:solidFill>
              <a:latin typeface="微软雅黑 Light" panose="020B0502040204020203" pitchFamily="34" charset="-122"/>
              <a:ea typeface="微软雅黑 Light" panose="020B0502040204020203" pitchFamily="34" charset="-122"/>
            </a:endParaRPr>
          </a:p>
        </p:txBody>
      </p:sp>
      <p:sp>
        <p:nvSpPr>
          <p:cNvPr id="12" name="The Picture slide"/>
          <p:cNvSpPr txBox="1"/>
          <p:nvPr/>
        </p:nvSpPr>
        <p:spPr>
          <a:xfrm>
            <a:off x="2706624" y="3303123"/>
            <a:ext cx="7104888" cy="1025922"/>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6000" kern="0" cap="all" dirty="0">
                <a:solidFill>
                  <a:srgbClr val="000000"/>
                </a:solidFill>
                <a:latin typeface="微软雅黑" panose="020B0503020204020204" pitchFamily="34" charset="-122"/>
                <a:ea typeface="微软雅黑" panose="020B0503020204020204" pitchFamily="34" charset="-122"/>
              </a:rPr>
              <a:t>点积的图形应用</a:t>
            </a:r>
            <a:endParaRPr lang="zh-CN" sz="6000" kern="0" cap="all" dirty="0">
              <a:solidFill>
                <a:srgbClr val="000000"/>
              </a:solidFill>
              <a:latin typeface="微软雅黑" panose="020B0503020204020204" pitchFamily="34" charset="-122"/>
              <a:ea typeface="微软雅黑" panose="020B0503020204020204" pitchFamily="34" charset="-122"/>
            </a:endParaRPr>
          </a:p>
        </p:txBody>
      </p:sp>
      <p:sp>
        <p:nvSpPr>
          <p:cNvPr id="13" name="Rectangle"/>
          <p:cNvSpPr/>
          <p:nvPr/>
        </p:nvSpPr>
        <p:spPr>
          <a:xfrm>
            <a:off x="2724912" y="4572000"/>
            <a:ext cx="7104888"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pic>
        <p:nvPicPr>
          <p:cNvPr id="7" name="Picture 5" descr="C:\Users\ZhaoShuai\Desktop\UE5_Logo.pngUE5_Logo"/>
          <p:cNvPicPr>
            <a:picLocks noChangeAspect="1"/>
          </p:cNvPicPr>
          <p:nvPr/>
        </p:nvPicPr>
        <p:blipFill>
          <a:blip r:embed="rId3"/>
          <a:srcRect/>
          <a:stretch>
            <a:fillRect/>
          </a:stretch>
        </p:blipFill>
        <p:spPr>
          <a:xfrm>
            <a:off x="21758275" y="11090275"/>
            <a:ext cx="2625725" cy="2625725"/>
          </a:xfrm>
          <a:prstGeom prst="rect">
            <a:avLst/>
          </a:prstGeom>
          <a:noFill/>
        </p:spPr>
      </p:pic>
      <p:pic>
        <p:nvPicPr>
          <p:cNvPr id="3" name="图片 2">
            <a:extLst>
              <a:ext uri="{FF2B5EF4-FFF2-40B4-BE49-F238E27FC236}">
                <a16:creationId xmlns:a16="http://schemas.microsoft.com/office/drawing/2014/main" id="{B5490ABC-C18F-40FC-83C1-1CEF6284C924}"/>
              </a:ext>
            </a:extLst>
          </p:cNvPr>
          <p:cNvPicPr>
            <a:picLocks noChangeAspect="1"/>
          </p:cNvPicPr>
          <p:nvPr/>
        </p:nvPicPr>
        <p:blipFill>
          <a:blip r:embed="rId4"/>
          <a:stretch>
            <a:fillRect/>
          </a:stretch>
        </p:blipFill>
        <p:spPr>
          <a:xfrm>
            <a:off x="2107973" y="6907433"/>
            <a:ext cx="10388827" cy="5047203"/>
          </a:xfrm>
          <a:prstGeom prst="rect">
            <a:avLst/>
          </a:prstGeom>
        </p:spPr>
      </p:pic>
      <p:pic>
        <p:nvPicPr>
          <p:cNvPr id="5" name="图片 4">
            <a:extLst>
              <a:ext uri="{FF2B5EF4-FFF2-40B4-BE49-F238E27FC236}">
                <a16:creationId xmlns:a16="http://schemas.microsoft.com/office/drawing/2014/main" id="{9E3E96EF-0609-49EF-8C99-41AD3B77A4EE}"/>
              </a:ext>
            </a:extLst>
          </p:cNvPr>
          <p:cNvPicPr>
            <a:picLocks noChangeAspect="1"/>
          </p:cNvPicPr>
          <p:nvPr/>
        </p:nvPicPr>
        <p:blipFill>
          <a:blip r:embed="rId5"/>
          <a:stretch>
            <a:fillRect/>
          </a:stretch>
        </p:blipFill>
        <p:spPr>
          <a:xfrm>
            <a:off x="16121117" y="800114"/>
            <a:ext cx="5822448" cy="5006017"/>
          </a:xfrm>
          <a:prstGeom prst="rect">
            <a:avLst/>
          </a:prstGeom>
        </p:spPr>
      </p:pic>
      <p:pic>
        <p:nvPicPr>
          <p:cNvPr id="4" name="图片 3">
            <a:extLst>
              <a:ext uri="{FF2B5EF4-FFF2-40B4-BE49-F238E27FC236}">
                <a16:creationId xmlns:a16="http://schemas.microsoft.com/office/drawing/2014/main" id="{7FD813EB-0770-44FE-963C-EFA653071124}"/>
              </a:ext>
            </a:extLst>
          </p:cNvPr>
          <p:cNvPicPr>
            <a:picLocks noChangeAspect="1"/>
          </p:cNvPicPr>
          <p:nvPr/>
        </p:nvPicPr>
        <p:blipFill>
          <a:blip r:embed="rId6"/>
          <a:stretch>
            <a:fillRect/>
          </a:stretch>
        </p:blipFill>
        <p:spPr>
          <a:xfrm>
            <a:off x="16121118" y="6113778"/>
            <a:ext cx="5822447" cy="5628366"/>
          </a:xfrm>
          <a:prstGeom prst="rect">
            <a:avLst/>
          </a:prstGeom>
        </p:spPr>
      </p:pic>
    </p:spTree>
    <p:extLst>
      <p:ext uri="{BB962C8B-B14F-4D97-AF65-F5344CB8AC3E}">
        <p14:creationId xmlns:p14="http://schemas.microsoft.com/office/powerpoint/2010/main" val="195689240"/>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377" name="Rectangle"/>
          <p:cNvSpPr/>
          <p:nvPr/>
        </p:nvSpPr>
        <p:spPr>
          <a:xfrm>
            <a:off x="1755173" y="0"/>
            <a:ext cx="12240000" cy="13716000"/>
          </a:xfrm>
          <a:prstGeom prst="rect">
            <a:avLst/>
          </a:prstGeom>
          <a:solidFill>
            <a:schemeClr val="bg1">
              <a:alpha val="80000"/>
            </a:schemeClr>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dirty="0">
              <a:solidFill>
                <a:srgbClr val="FFFFFF"/>
              </a:solidFill>
              <a:latin typeface="Helvetica"/>
              <a:ea typeface="Helvetica"/>
              <a:cs typeface="Helvetica"/>
              <a:sym typeface="Helvetica"/>
            </a:endParaRPr>
          </a:p>
        </p:txBody>
      </p:sp>
      <p:sp>
        <p:nvSpPr>
          <p:cNvPr id="11"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p:cNvSpPr/>
          <p:nvPr/>
        </p:nvSpPr>
        <p:spPr>
          <a:xfrm>
            <a:off x="2706624" y="4937760"/>
            <a:ext cx="7104888" cy="1364476"/>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pPr marL="571500" indent="-571500" defTabSz="825500" hangingPunct="0">
              <a:spcBef>
                <a:spcPts val="600"/>
              </a:spcBef>
              <a:spcAft>
                <a:spcPts val="600"/>
              </a:spcAft>
              <a:buFont typeface="Arial" panose="020B0604020202020204" pitchFamily="34" charset="0"/>
              <a:buChar char="•"/>
            </a:pPr>
            <a:r>
              <a:rPr lang="en-US" altLang="zh-CN" sz="3600" kern="0" dirty="0">
                <a:solidFill>
                  <a:srgbClr val="000000"/>
                </a:solidFill>
                <a:latin typeface="微软雅黑 Light" panose="020B0502040204020203" pitchFamily="34" charset="-122"/>
                <a:ea typeface="微软雅黑 Light" panose="020B0502040204020203" pitchFamily="34" charset="-122"/>
              </a:rPr>
              <a:t>GAMES101 Lecture02</a:t>
            </a:r>
          </a:p>
          <a:p>
            <a:pPr marL="571500" indent="-571500" defTabSz="825500" hangingPunct="0">
              <a:spcBef>
                <a:spcPts val="600"/>
              </a:spcBef>
              <a:spcAft>
                <a:spcPts val="600"/>
              </a:spcAft>
              <a:buFont typeface="Arial" panose="020B0604020202020204" pitchFamily="34" charset="0"/>
              <a:buChar char="•"/>
            </a:pPr>
            <a:r>
              <a:rPr lang="en-US" altLang="zh-CN" sz="3600" kern="0" dirty="0">
                <a:solidFill>
                  <a:srgbClr val="000000"/>
                </a:solidFill>
                <a:latin typeface="微软雅黑 Light" panose="020B0502040204020203" pitchFamily="34" charset="-122"/>
                <a:ea typeface="微软雅黑 Light" panose="020B0502040204020203" pitchFamily="34" charset="-122"/>
              </a:rPr>
              <a:t>Fundamentals 2.4</a:t>
            </a:r>
            <a:endParaRPr lang="zh-CN" sz="3600" kern="0" dirty="0">
              <a:solidFill>
                <a:srgbClr val="000000"/>
              </a:solidFill>
              <a:latin typeface="微软雅黑 Light" panose="020B0502040204020203" pitchFamily="34" charset="-122"/>
              <a:ea typeface="微软雅黑 Light" panose="020B0502040204020203" pitchFamily="34" charset="-122"/>
            </a:endParaRPr>
          </a:p>
        </p:txBody>
      </p:sp>
      <p:sp>
        <p:nvSpPr>
          <p:cNvPr id="12" name="The Picture slide"/>
          <p:cNvSpPr txBox="1"/>
          <p:nvPr/>
        </p:nvSpPr>
        <p:spPr>
          <a:xfrm>
            <a:off x="2706624" y="3303123"/>
            <a:ext cx="7104888" cy="1025922"/>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6000" kern="0" cap="all" dirty="0">
                <a:solidFill>
                  <a:srgbClr val="000000"/>
                </a:solidFill>
                <a:latin typeface="微软雅黑" panose="020B0503020204020204" pitchFamily="34" charset="-122"/>
                <a:ea typeface="微软雅黑" panose="020B0503020204020204" pitchFamily="34" charset="-122"/>
              </a:rPr>
              <a:t>叉积的图形应用</a:t>
            </a:r>
            <a:endParaRPr lang="zh-CN" sz="6000" kern="0" cap="all" dirty="0">
              <a:solidFill>
                <a:srgbClr val="000000"/>
              </a:solidFill>
              <a:latin typeface="微软雅黑" panose="020B0503020204020204" pitchFamily="34" charset="-122"/>
              <a:ea typeface="微软雅黑" panose="020B0503020204020204" pitchFamily="34" charset="-122"/>
            </a:endParaRPr>
          </a:p>
        </p:txBody>
      </p:sp>
      <p:sp>
        <p:nvSpPr>
          <p:cNvPr id="13" name="Rectangle"/>
          <p:cNvSpPr/>
          <p:nvPr/>
        </p:nvSpPr>
        <p:spPr>
          <a:xfrm>
            <a:off x="2724912" y="4572000"/>
            <a:ext cx="7104888"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pic>
        <p:nvPicPr>
          <p:cNvPr id="7" name="Picture 5" descr="C:\Users\ZhaoShuai\Desktop\UE5_Logo.pngUE5_Logo"/>
          <p:cNvPicPr>
            <a:picLocks noChangeAspect="1"/>
          </p:cNvPicPr>
          <p:nvPr/>
        </p:nvPicPr>
        <p:blipFill>
          <a:blip r:embed="rId3"/>
          <a:srcRect/>
          <a:stretch>
            <a:fillRect/>
          </a:stretch>
        </p:blipFill>
        <p:spPr>
          <a:xfrm>
            <a:off x="21758275" y="11090275"/>
            <a:ext cx="2625725" cy="2625725"/>
          </a:xfrm>
          <a:prstGeom prst="rect">
            <a:avLst/>
          </a:prstGeom>
          <a:noFill/>
        </p:spPr>
      </p:pic>
      <p:pic>
        <p:nvPicPr>
          <p:cNvPr id="14" name="图片 13">
            <a:extLst>
              <a:ext uri="{FF2B5EF4-FFF2-40B4-BE49-F238E27FC236}">
                <a16:creationId xmlns:a16="http://schemas.microsoft.com/office/drawing/2014/main" id="{A7C2DF07-7FD6-4C70-AAB8-3EBCAB9EE6D4}"/>
              </a:ext>
            </a:extLst>
          </p:cNvPr>
          <p:cNvPicPr>
            <a:picLocks noChangeAspect="1"/>
          </p:cNvPicPr>
          <p:nvPr/>
        </p:nvPicPr>
        <p:blipFill>
          <a:blip r:embed="rId4"/>
          <a:stretch>
            <a:fillRect/>
          </a:stretch>
        </p:blipFill>
        <p:spPr>
          <a:xfrm>
            <a:off x="13995173" y="4699365"/>
            <a:ext cx="10388827" cy="4308410"/>
          </a:xfrm>
          <a:prstGeom prst="rect">
            <a:avLst/>
          </a:prstGeom>
        </p:spPr>
      </p:pic>
      <p:pic>
        <p:nvPicPr>
          <p:cNvPr id="16" name="图片 15">
            <a:extLst>
              <a:ext uri="{FF2B5EF4-FFF2-40B4-BE49-F238E27FC236}">
                <a16:creationId xmlns:a16="http://schemas.microsoft.com/office/drawing/2014/main" id="{1D80E4D2-A613-4D03-AD6F-8657DD6931C5}"/>
              </a:ext>
            </a:extLst>
          </p:cNvPr>
          <p:cNvPicPr>
            <a:picLocks noChangeAspect="1"/>
          </p:cNvPicPr>
          <p:nvPr/>
        </p:nvPicPr>
        <p:blipFill>
          <a:blip r:embed="rId5"/>
          <a:srcRect/>
          <a:stretch/>
        </p:blipFill>
        <p:spPr>
          <a:xfrm>
            <a:off x="3871417" y="6858000"/>
            <a:ext cx="6386984" cy="6514088"/>
          </a:xfrm>
          <a:prstGeom prst="rect">
            <a:avLst/>
          </a:prstGeom>
        </p:spPr>
      </p:pic>
    </p:spTree>
    <p:extLst>
      <p:ext uri="{BB962C8B-B14F-4D97-AF65-F5344CB8AC3E}">
        <p14:creationId xmlns:p14="http://schemas.microsoft.com/office/powerpoint/2010/main" val="1995332219"/>
      </p:ext>
    </p:extLst>
  </p:cSld>
  <p:clrMapOvr>
    <a:masterClrMapping/>
  </p:clrMapOvr>
  <p:transition spd="med"/>
</p:sld>
</file>

<file path=ppt/theme/theme1.xml><?xml version="1.0" encoding="utf-8"?>
<a:theme xmlns:a="http://schemas.openxmlformats.org/drawingml/2006/main" name="White">
  <a:themeElements>
    <a:clrScheme name="Epic">
      <a:dk1>
        <a:srgbClr val="27292E"/>
      </a:dk1>
      <a:lt1>
        <a:srgbClr val="FFFFFF"/>
      </a:lt1>
      <a:dk2>
        <a:srgbClr val="323233"/>
      </a:dk2>
      <a:lt2>
        <a:srgbClr val="EDEFF3"/>
      </a:lt2>
      <a:accent1>
        <a:srgbClr val="F7941E"/>
      </a:accent1>
      <a:accent2>
        <a:srgbClr val="D9821D"/>
      </a:accent2>
      <a:accent3>
        <a:srgbClr val="A44724"/>
      </a:accent3>
      <a:accent4>
        <a:srgbClr val="F7941E"/>
      </a:accent4>
      <a:accent5>
        <a:srgbClr val="007EBF"/>
      </a:accent5>
      <a:accent6>
        <a:srgbClr val="00B0F0"/>
      </a:accent6>
      <a:hlink>
        <a:srgbClr val="F7941E"/>
      </a:hlink>
      <a:folHlink>
        <a:srgbClr val="A44724"/>
      </a:folHlink>
    </a:clrScheme>
    <a:fontScheme name="Epic Helvetica">
      <a:majorFont>
        <a:latin typeface="Helvetica"/>
        <a:ea typeface=""/>
        <a:cs typeface=""/>
      </a:majorFont>
      <a:minorFont>
        <a:latin typeface="Helvetica"/>
        <a:ea typeface=""/>
        <a:cs typeface=""/>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F3F3F"/>
        </a:solidFill>
        <a:ln w="12700" cap="flat">
          <a:noFill/>
          <a:miter lim="400000"/>
        </a:ln>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3200" b="0" i="0" u="none" strike="noStrike" cap="none" spc="0" normalizeH="0" baseline="0">
            <a:ln>
              <a:noFill/>
            </a:ln>
            <a:solidFill>
              <a:srgbClr val="FFFFFF"/>
            </a:solidFill>
            <a:effectLst/>
            <a:uFillTx/>
            <a:latin typeface="Helvetica"/>
            <a:ea typeface="Helvetica"/>
            <a:cs typeface="Helvetica"/>
            <a:sym typeface="Helvetica"/>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White">
  <a:themeElements>
    <a:clrScheme name="Epic">
      <a:dk1>
        <a:srgbClr val="27292E"/>
      </a:dk1>
      <a:lt1>
        <a:srgbClr val="FFFFFF"/>
      </a:lt1>
      <a:dk2>
        <a:srgbClr val="323233"/>
      </a:dk2>
      <a:lt2>
        <a:srgbClr val="EDEFF3"/>
      </a:lt2>
      <a:accent1>
        <a:srgbClr val="F7941E"/>
      </a:accent1>
      <a:accent2>
        <a:srgbClr val="D9821D"/>
      </a:accent2>
      <a:accent3>
        <a:srgbClr val="A44724"/>
      </a:accent3>
      <a:accent4>
        <a:srgbClr val="F7941E"/>
      </a:accent4>
      <a:accent5>
        <a:srgbClr val="007EBF"/>
      </a:accent5>
      <a:accent6>
        <a:srgbClr val="00B0F0"/>
      </a:accent6>
      <a:hlink>
        <a:srgbClr val="F7941E"/>
      </a:hlink>
      <a:folHlink>
        <a:srgbClr val="A44724"/>
      </a:folHlink>
    </a:clrScheme>
    <a:fontScheme name="Epic Helvetica">
      <a:majorFont>
        <a:latin typeface="Helvetica"/>
        <a:ea typeface=""/>
        <a:cs typeface=""/>
      </a:majorFont>
      <a:minorFont>
        <a:latin typeface="Helvetica"/>
        <a:ea typeface=""/>
        <a:cs typeface=""/>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F3F3F"/>
        </a:solidFill>
        <a:ln w="12700" cap="flat">
          <a:noFill/>
          <a:miter lim="400000"/>
        </a:ln>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3200" b="0" i="0" u="none" strike="noStrike" cap="none" spc="0" normalizeH="0" baseline="0">
            <a:ln>
              <a:noFill/>
            </a:ln>
            <a:solidFill>
              <a:srgbClr val="FFFFFF"/>
            </a:solidFill>
            <a:effectLst/>
            <a:uFillTx/>
            <a:latin typeface="Helvetica"/>
            <a:ea typeface="Helvetica"/>
            <a:cs typeface="Helvetica"/>
            <a:sym typeface="Helvetica"/>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White">
  <a:themeElements>
    <a:clrScheme name="Epic">
      <a:dk1>
        <a:srgbClr val="27292E"/>
      </a:dk1>
      <a:lt1>
        <a:srgbClr val="FFFFFF"/>
      </a:lt1>
      <a:dk2>
        <a:srgbClr val="323233"/>
      </a:dk2>
      <a:lt2>
        <a:srgbClr val="EDEFF3"/>
      </a:lt2>
      <a:accent1>
        <a:srgbClr val="F7941E"/>
      </a:accent1>
      <a:accent2>
        <a:srgbClr val="D9821D"/>
      </a:accent2>
      <a:accent3>
        <a:srgbClr val="A44724"/>
      </a:accent3>
      <a:accent4>
        <a:srgbClr val="F7941E"/>
      </a:accent4>
      <a:accent5>
        <a:srgbClr val="007EBF"/>
      </a:accent5>
      <a:accent6>
        <a:srgbClr val="00B0F0"/>
      </a:accent6>
      <a:hlink>
        <a:srgbClr val="F7941E"/>
      </a:hlink>
      <a:folHlink>
        <a:srgbClr val="A44724"/>
      </a:folHlink>
    </a:clrScheme>
    <a:fontScheme name="Epic Helvetica">
      <a:majorFont>
        <a:latin typeface="Helvetica"/>
        <a:ea typeface=""/>
        <a:cs typeface=""/>
      </a:majorFont>
      <a:minorFont>
        <a:latin typeface="Helvetica"/>
        <a:ea typeface=""/>
        <a:cs typeface=""/>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F3F3F"/>
        </a:solidFill>
        <a:ln w="12700" cap="flat">
          <a:noFill/>
          <a:miter lim="400000"/>
        </a:ln>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3200" b="0" i="0" u="none" strike="noStrike" cap="none" spc="0" normalizeH="0" baseline="0">
            <a:ln>
              <a:noFill/>
            </a:ln>
            <a:solidFill>
              <a:srgbClr val="FFFFFF"/>
            </a:solidFill>
            <a:effectLst/>
            <a:uFillTx/>
            <a:latin typeface="Helvetica"/>
            <a:ea typeface="Helvetica"/>
            <a:cs typeface="Helvetica"/>
            <a:sym typeface="Helvetica"/>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5557</TotalTime>
  <Words>3497</Words>
  <Application>Microsoft Office PowerPoint</Application>
  <PresentationFormat>自定义</PresentationFormat>
  <Paragraphs>398</Paragraphs>
  <Slides>61</Slides>
  <Notes>61</Notes>
  <HiddenSlides>13</HiddenSlides>
  <MMClips>0</MMClips>
  <ScaleCrop>false</ScaleCrop>
  <HeadingPairs>
    <vt:vector size="6" baseType="variant">
      <vt:variant>
        <vt:lpstr>已用的字体</vt:lpstr>
      </vt:variant>
      <vt:variant>
        <vt:i4>7</vt:i4>
      </vt:variant>
      <vt:variant>
        <vt:lpstr>主题</vt:lpstr>
      </vt:variant>
      <vt:variant>
        <vt:i4>3</vt:i4>
      </vt:variant>
      <vt:variant>
        <vt:lpstr>幻灯片标题</vt:lpstr>
      </vt:variant>
      <vt:variant>
        <vt:i4>61</vt:i4>
      </vt:variant>
    </vt:vector>
  </HeadingPairs>
  <TitlesOfParts>
    <vt:vector size="71" baseType="lpstr">
      <vt:lpstr>方正姚体</vt:lpstr>
      <vt:lpstr>宋体</vt:lpstr>
      <vt:lpstr>微软雅黑</vt:lpstr>
      <vt:lpstr>微软雅黑 Light</vt:lpstr>
      <vt:lpstr>Arial</vt:lpstr>
      <vt:lpstr>Calibri</vt:lpstr>
      <vt:lpstr>Helvetica</vt:lpstr>
      <vt:lpstr>White</vt:lpstr>
      <vt:lpstr>1_White</vt:lpstr>
      <vt:lpstr>2_White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Hour 1</dc:title>
  <dc:creator>Aram Cookson</dc:creator>
  <cp:lastModifiedBy>Liu Jun</cp:lastModifiedBy>
  <cp:revision>857</cp:revision>
  <dcterms:created xsi:type="dcterms:W3CDTF">2017-07-18T17:55:00Z</dcterms:created>
  <dcterms:modified xsi:type="dcterms:W3CDTF">2022-01-11T09:54:21Z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2052-10.1.0.7022</vt:lpwstr>
  </property>
</Properties>
</file>